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43"/>
  </p:notesMasterIdLst>
  <p:handoutMasterIdLst>
    <p:handoutMasterId r:id="rId44"/>
  </p:handoutMasterIdLst>
  <p:sldIdLst>
    <p:sldId id="257" r:id="rId5"/>
    <p:sldId id="258" r:id="rId6"/>
    <p:sldId id="259" r:id="rId7"/>
    <p:sldId id="260" r:id="rId8"/>
    <p:sldId id="261" r:id="rId9"/>
    <p:sldId id="262" r:id="rId10"/>
    <p:sldId id="263" r:id="rId11"/>
    <p:sldId id="264" r:id="rId12"/>
    <p:sldId id="265" r:id="rId13"/>
    <p:sldId id="266" r:id="rId14"/>
    <p:sldId id="304" r:id="rId15"/>
    <p:sldId id="268" r:id="rId16"/>
    <p:sldId id="269" r:id="rId17"/>
    <p:sldId id="270" r:id="rId18"/>
    <p:sldId id="271" r:id="rId19"/>
    <p:sldId id="273" r:id="rId20"/>
    <p:sldId id="274" r:id="rId21"/>
    <p:sldId id="275" r:id="rId22"/>
    <p:sldId id="276" r:id="rId23"/>
    <p:sldId id="301" r:id="rId24"/>
    <p:sldId id="278" r:id="rId25"/>
    <p:sldId id="280" r:id="rId26"/>
    <p:sldId id="281" r:id="rId27"/>
    <p:sldId id="282" r:id="rId28"/>
    <p:sldId id="283" r:id="rId29"/>
    <p:sldId id="284" r:id="rId30"/>
    <p:sldId id="286" r:id="rId31"/>
    <p:sldId id="287" r:id="rId32"/>
    <p:sldId id="288" r:id="rId33"/>
    <p:sldId id="289" r:id="rId34"/>
    <p:sldId id="293" r:id="rId35"/>
    <p:sldId id="305" r:id="rId36"/>
    <p:sldId id="295" r:id="rId37"/>
    <p:sldId id="296" r:id="rId38"/>
    <p:sldId id="297" r:id="rId39"/>
    <p:sldId id="298" r:id="rId40"/>
    <p:sldId id="299" r:id="rId41"/>
    <p:sldId id="300" r:id="rId42"/>
  </p:sldIdLst>
  <p:sldSz cx="9144000" cy="6858000" type="screen4x3"/>
  <p:notesSz cx="6858000" cy="9144000"/>
  <p:defaultText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ana Noasconi Rhodes (Allyis Inc)" initials="DNR" lastIdx="24" clrIdx="0"/>
  <p:cmAuthor id="7" name="Judi Lee" initials="JL" lastIdx="0" clrIdx="7"/>
  <p:cmAuthor id="1" name="Lauren Taft-McPhee" initials="LTM" lastIdx="52" clrIdx="1"/>
  <p:cmAuthor id="2" name="Paul Corkery (CORK)" initials="Cork" lastIdx="2" clrIdx="2"/>
  <p:cmAuthor id="3" name="Jordan" initials="J" lastIdx="10" clrIdx="3"/>
  <p:cmAuthor id="4" name="Stuart Olson (Allyis Inc)" initials="SJO" lastIdx="14" clrIdx="4"/>
  <p:cmAuthor id="5" name="Karla Margeson" initials="KSM" lastIdx="7" clrIdx="5"/>
  <p:cmAuthor id="6" name="Peter Haubold (REDMOND)" initials="PH" lastIdx="18"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615"/>
    <a:srgbClr val="666666"/>
    <a:srgbClr val="A1A1A1"/>
    <a:srgbClr val="D4D4D4"/>
    <a:srgbClr val="868686"/>
    <a:srgbClr val="757575"/>
    <a:srgbClr val="FF8A00"/>
    <a:srgbClr val="388222"/>
    <a:srgbClr val="0044C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505" autoAdjust="0"/>
    <p:restoredTop sz="92514" autoAdjust="0"/>
  </p:normalViewPr>
  <p:slideViewPr>
    <p:cSldViewPr snapToGrid="0" snapToObjects="1">
      <p:cViewPr varScale="1">
        <p:scale>
          <a:sx n="97" d="100"/>
          <a:sy n="97" d="100"/>
        </p:scale>
        <p:origin x="-114" y="-180"/>
      </p:cViewPr>
      <p:guideLst>
        <p:guide orient="horz" pos="147"/>
        <p:guide orient="horz" pos="4171"/>
        <p:guide orient="horz" pos="2173"/>
        <p:guide orient="horz" pos="3012"/>
        <p:guide orient="horz" pos="3197"/>
        <p:guide orient="horz" pos="877"/>
        <p:guide orient="horz" pos="1235"/>
        <p:guide orient="horz" pos="1286"/>
        <p:guide orient="horz" pos="4061"/>
        <p:guide orient="horz" pos="348"/>
        <p:guide orient="horz" pos="291"/>
        <p:guide orient="horz" pos="3991"/>
        <p:guide orient="horz" pos="3159"/>
        <p:guide orient="horz" pos="2314"/>
        <p:guide orient="horz" pos="1591"/>
        <p:guide orient="horz" pos="1935"/>
        <p:guide orient="horz"/>
        <p:guide orient="horz" pos="936"/>
        <p:guide orient="horz" pos="1083"/>
        <p:guide pos="2853"/>
        <p:guide pos="1930"/>
        <p:guide pos="4729"/>
        <p:guide pos="981"/>
        <p:guide pos="3840"/>
        <p:guide pos="1819"/>
        <p:guide pos="1970"/>
        <p:guide pos="2910"/>
        <p:guide pos="4785"/>
        <p:guide pos="3889"/>
        <p:guide pos="246"/>
        <p:guide pos="5735"/>
        <p:guide pos="98"/>
        <p:guide pos="55"/>
        <p:guide pos="5535"/>
        <p:guide pos="1779"/>
        <p:guide pos="534"/>
        <p:guide pos="4346"/>
      </p:guideLst>
    </p:cSldViewPr>
  </p:slideViewPr>
  <p:notesTextViewPr>
    <p:cViewPr>
      <p:scale>
        <a:sx n="100" d="100"/>
        <a:sy n="100" d="100"/>
      </p:scale>
      <p:origin x="0" y="0"/>
    </p:cViewPr>
  </p:notesTextViewPr>
  <p:sorterViewPr>
    <p:cViewPr>
      <p:scale>
        <a:sx n="75" d="100"/>
        <a:sy n="75" d="100"/>
      </p:scale>
      <p:origin x="0" y="0"/>
    </p:cViewPr>
  </p:sorterViewPr>
  <p:notesViewPr>
    <p:cSldViewPr snapToGrid="0" snapToObjects="1" showGuides="1">
      <p:cViewPr varScale="1">
        <p:scale>
          <a:sx n="95" d="100"/>
          <a:sy n="95" d="100"/>
        </p:scale>
        <p:origin x="-267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865014774541283"/>
          <c:y val="0.35957878753970401"/>
          <c:w val="0.45413248603817979"/>
          <c:h val="0.4631223175274477"/>
        </c:manualLayout>
      </c:layout>
      <c:barChart>
        <c:barDir val="col"/>
        <c:grouping val="clustered"/>
        <c:varyColors val="0"/>
        <c:ser>
          <c:idx val="0"/>
          <c:order val="0"/>
          <c:tx>
            <c:strRef>
              <c:f>Sheet1!$B$1</c:f>
              <c:strCache>
                <c:ptCount val="1"/>
                <c:pt idx="0">
                  <c:v>Buying Power Index</c:v>
                </c:pt>
              </c:strCache>
            </c:strRef>
          </c:tx>
          <c:spPr>
            <a:effectLst/>
          </c:spPr>
          <c:invertIfNegative val="0"/>
          <c:dPt>
            <c:idx val="0"/>
            <c:invertIfNegative val="0"/>
            <c:bubble3D val="0"/>
            <c:spPr>
              <a:solidFill>
                <a:srgbClr val="0071BC"/>
              </a:solidFill>
              <a:ln w="38100">
                <a:noFill/>
              </a:ln>
              <a:effectLst/>
            </c:spPr>
          </c:dPt>
          <c:dPt>
            <c:idx val="1"/>
            <c:invertIfNegative val="0"/>
            <c:bubble3D val="0"/>
            <c:spPr>
              <a:solidFill>
                <a:srgbClr val="8CC600"/>
              </a:solidFill>
              <a:ln w="38100">
                <a:noFill/>
              </a:ln>
              <a:effectLst/>
            </c:spPr>
          </c:dPt>
          <c:dPt>
            <c:idx val="2"/>
            <c:invertIfNegative val="0"/>
            <c:bubble3D val="0"/>
            <c:spPr>
              <a:solidFill>
                <a:srgbClr val="FFA615"/>
              </a:solidFill>
              <a:ln w="38100">
                <a:noFill/>
              </a:ln>
              <a:effectLst/>
            </c:spPr>
          </c:dPt>
          <c:dLbls>
            <c:dLbl>
              <c:idx val="0"/>
              <c:numFmt formatCode="#,##0.00" sourceLinked="0"/>
              <c:spPr/>
              <c:txPr>
                <a:bodyPr/>
                <a:lstStyle/>
                <a:p>
                  <a:pPr>
                    <a:defRPr sz="1100" b="1">
                      <a:gradFill>
                        <a:gsLst>
                          <a:gs pos="100000">
                            <a:srgbClr val="000000">
                              <a:lumMod val="75000"/>
                              <a:lumOff val="25000"/>
                            </a:srgbClr>
                          </a:gs>
                          <a:gs pos="1000">
                            <a:srgbClr val="000000">
                              <a:lumMod val="75000"/>
                              <a:lumOff val="25000"/>
                            </a:srgbClr>
                          </a:gs>
                        </a:gsLst>
                        <a:lin ang="5400000" scaled="0"/>
                      </a:gradFill>
                      <a:latin typeface="Segoe UI Semibold" pitchFamily="34" charset="0"/>
                    </a:defRPr>
                  </a:pPr>
                  <a:endParaRPr lang="en-US"/>
                </a:p>
              </c:txPr>
              <c:showLegendKey val="0"/>
              <c:showVal val="1"/>
              <c:showCatName val="0"/>
              <c:showSerName val="0"/>
              <c:showPercent val="0"/>
              <c:showBubbleSize val="0"/>
            </c:dLbl>
            <c:dLbl>
              <c:idx val="1"/>
              <c:numFmt formatCode="#,##0.00" sourceLinked="0"/>
              <c:spPr/>
              <c:txPr>
                <a:bodyPr/>
                <a:lstStyle/>
                <a:p>
                  <a:pPr>
                    <a:defRPr sz="1100" b="1">
                      <a:gradFill>
                        <a:gsLst>
                          <a:gs pos="100000">
                            <a:srgbClr val="000000">
                              <a:lumMod val="75000"/>
                              <a:lumOff val="25000"/>
                            </a:srgbClr>
                          </a:gs>
                          <a:gs pos="1000">
                            <a:srgbClr val="000000">
                              <a:lumMod val="75000"/>
                              <a:lumOff val="25000"/>
                            </a:srgbClr>
                          </a:gs>
                        </a:gsLst>
                        <a:lin ang="5400000" scaled="0"/>
                      </a:gradFill>
                      <a:latin typeface="Segoe UI Semibold" pitchFamily="34" charset="0"/>
                    </a:defRPr>
                  </a:pPr>
                  <a:endParaRPr lang="en-US"/>
                </a:p>
              </c:txPr>
              <c:showLegendKey val="0"/>
              <c:showVal val="1"/>
              <c:showCatName val="0"/>
              <c:showSerName val="0"/>
              <c:showPercent val="0"/>
              <c:showBubbleSize val="0"/>
            </c:dLbl>
            <c:numFmt formatCode="#,##0" sourceLinked="0"/>
            <c:txPr>
              <a:bodyPr/>
              <a:lstStyle/>
              <a:p>
                <a:pPr>
                  <a:defRPr sz="1100" b="1">
                    <a:gradFill>
                      <a:gsLst>
                        <a:gs pos="100000">
                          <a:srgbClr val="000000">
                            <a:lumMod val="75000"/>
                            <a:lumOff val="25000"/>
                          </a:srgbClr>
                        </a:gs>
                        <a:gs pos="1000">
                          <a:srgbClr val="000000">
                            <a:lumMod val="75000"/>
                            <a:lumOff val="25000"/>
                          </a:srgbClr>
                        </a:gs>
                      </a:gsLst>
                      <a:lin ang="5400000" scaled="0"/>
                    </a:gradFill>
                    <a:latin typeface="Segoe UI Semibold" pitchFamily="34" charset="0"/>
                  </a:defRPr>
                </a:pPr>
                <a:endParaRPr lang="en-US"/>
              </a:p>
            </c:txPr>
            <c:showLegendKey val="0"/>
            <c:showVal val="1"/>
            <c:showCatName val="0"/>
            <c:showSerName val="0"/>
            <c:showPercent val="0"/>
            <c:showBubbleSize val="0"/>
            <c:showLeaderLines val="0"/>
          </c:dLbls>
          <c:cat>
            <c:strRef>
              <c:f>Sheet1!$A$2:$A$4</c:f>
              <c:strCache>
                <c:ptCount val="3"/>
                <c:pt idx="0">
                  <c:v>Microsoft and Yahoo! sites</c:v>
                </c:pt>
                <c:pt idx="1">
                  <c:v>Google</c:v>
                </c:pt>
                <c:pt idx="2">
                  <c:v>Average Internet</c:v>
                </c:pt>
              </c:strCache>
            </c:strRef>
          </c:cat>
          <c:val>
            <c:numRef>
              <c:f>Sheet1!$B$2:$B$4</c:f>
              <c:numCache>
                <c:formatCode>General</c:formatCode>
                <c:ptCount val="3"/>
                <c:pt idx="0">
                  <c:v>121.5</c:v>
                </c:pt>
                <c:pt idx="1">
                  <c:v>100.76</c:v>
                </c:pt>
                <c:pt idx="2">
                  <c:v>100</c:v>
                </c:pt>
              </c:numCache>
            </c:numRef>
          </c:val>
        </c:ser>
        <c:dLbls>
          <c:showLegendKey val="0"/>
          <c:showVal val="0"/>
          <c:showCatName val="0"/>
          <c:showSerName val="0"/>
          <c:showPercent val="0"/>
          <c:showBubbleSize val="0"/>
        </c:dLbls>
        <c:gapWidth val="60"/>
        <c:axId val="34760192"/>
        <c:axId val="34761728"/>
      </c:barChart>
      <c:catAx>
        <c:axId val="34760192"/>
        <c:scaling>
          <c:orientation val="minMax"/>
        </c:scaling>
        <c:delete val="0"/>
        <c:axPos val="b"/>
        <c:majorTickMark val="none"/>
        <c:minorTickMark val="none"/>
        <c:tickLblPos val="nextTo"/>
        <c:txPr>
          <a:bodyPr rot="0" anchor="t" anchorCtr="0"/>
          <a:lstStyle/>
          <a:p>
            <a:pPr>
              <a:lnSpc>
                <a:spcPts val="1000"/>
              </a:lnSpc>
              <a:defRPr sz="900" b="0">
                <a:gradFill>
                  <a:gsLst>
                    <a:gs pos="100000">
                      <a:srgbClr val="000000">
                        <a:lumMod val="75000"/>
                        <a:lumOff val="25000"/>
                      </a:srgbClr>
                    </a:gs>
                    <a:gs pos="1000">
                      <a:srgbClr val="000000">
                        <a:lumMod val="75000"/>
                        <a:lumOff val="25000"/>
                      </a:srgbClr>
                    </a:gs>
                  </a:gsLst>
                  <a:lin ang="5400000" scaled="0"/>
                </a:gradFill>
                <a:latin typeface="Segoe UI Semibold" pitchFamily="34" charset="0"/>
              </a:defRPr>
            </a:pPr>
            <a:endParaRPr lang="en-US"/>
          </a:p>
        </c:txPr>
        <c:crossAx val="34761728"/>
        <c:crosses val="autoZero"/>
        <c:auto val="1"/>
        <c:lblAlgn val="ctr"/>
        <c:lblOffset val="20"/>
        <c:noMultiLvlLbl val="0"/>
      </c:catAx>
      <c:valAx>
        <c:axId val="34761728"/>
        <c:scaling>
          <c:orientation val="minMax"/>
        </c:scaling>
        <c:delete val="0"/>
        <c:axPos val="l"/>
        <c:majorGridlines>
          <c:spPr>
            <a:ln w="22225">
              <a:solidFill>
                <a:srgbClr val="FFFFFF">
                  <a:lumMod val="75000"/>
                </a:srgbClr>
              </a:solidFill>
            </a:ln>
          </c:spPr>
        </c:majorGridlines>
        <c:numFmt formatCode="#,##0" sourceLinked="0"/>
        <c:majorTickMark val="none"/>
        <c:minorTickMark val="none"/>
        <c:tickLblPos val="nextTo"/>
        <c:spPr>
          <a:ln w="25400">
            <a:solidFill>
              <a:srgbClr val="000000">
                <a:lumMod val="50000"/>
                <a:lumOff val="50000"/>
              </a:srgbClr>
            </a:solidFill>
          </a:ln>
        </c:spPr>
        <c:txPr>
          <a:bodyPr/>
          <a:lstStyle/>
          <a:p>
            <a:pPr>
              <a:defRPr sz="1100">
                <a:gradFill>
                  <a:gsLst>
                    <a:gs pos="100000">
                      <a:schemeClr val="tx1">
                        <a:lumMod val="75000"/>
                        <a:lumOff val="25000"/>
                      </a:schemeClr>
                    </a:gs>
                    <a:gs pos="1000">
                      <a:schemeClr val="tx1">
                        <a:lumMod val="75000"/>
                        <a:lumOff val="25000"/>
                      </a:schemeClr>
                    </a:gs>
                  </a:gsLst>
                  <a:lin ang="5400000" scaled="0"/>
                </a:gradFill>
                <a:latin typeface="Segoe UI Semibold" pitchFamily="34" charset="0"/>
              </a:defRPr>
            </a:pPr>
            <a:endParaRPr lang="en-US"/>
          </a:p>
        </c:txPr>
        <c:crossAx val="34760192"/>
        <c:crosses val="autoZero"/>
        <c:crossBetween val="between"/>
      </c:valAx>
      <c:spPr>
        <a:noFill/>
        <a:ln w="22225">
          <a:solidFill>
            <a:srgbClr val="FFFFFF">
              <a:lumMod val="75000"/>
            </a:srgbClr>
          </a:solidFill>
        </a:ln>
      </c:spPr>
    </c:plotArea>
    <c:plotVisOnly val="1"/>
    <c:dispBlanksAs val="gap"/>
    <c:showDLblsOverMax val="0"/>
  </c:chart>
  <c:spPr>
    <a:ln>
      <a:noFill/>
    </a:ln>
  </c:spPr>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48494947532996E-2"/>
          <c:y val="0.13685949803149605"/>
          <c:w val="0.69626687982203495"/>
          <c:h val="0.64159202755905509"/>
        </c:manualLayout>
      </c:layout>
      <c:barChart>
        <c:barDir val="col"/>
        <c:grouping val="clustered"/>
        <c:varyColors val="0"/>
        <c:ser>
          <c:idx val="0"/>
          <c:order val="0"/>
          <c:tx>
            <c:strRef>
              <c:f>Sheet1!$B$1</c:f>
              <c:strCache>
                <c:ptCount val="1"/>
                <c:pt idx="0">
                  <c:v>Retail ecommerce sales</c:v>
                </c:pt>
              </c:strCache>
            </c:strRef>
          </c:tx>
          <c:spPr>
            <a:solidFill>
              <a:schemeClr val="accent5"/>
            </a:solidFill>
          </c:spPr>
          <c:invertIfNegative val="0"/>
          <c:cat>
            <c:numRef>
              <c:f>Sheet1!$A$2:$A$8</c:f>
              <c:numCache>
                <c:formatCode>General</c:formatCode>
                <c:ptCount val="7"/>
                <c:pt idx="0">
                  <c:v>2010</c:v>
                </c:pt>
                <c:pt idx="1">
                  <c:v>2011</c:v>
                </c:pt>
                <c:pt idx="2">
                  <c:v>2012</c:v>
                </c:pt>
                <c:pt idx="3">
                  <c:v>2013</c:v>
                </c:pt>
                <c:pt idx="4">
                  <c:v>2014</c:v>
                </c:pt>
                <c:pt idx="5">
                  <c:v>2015</c:v>
                </c:pt>
                <c:pt idx="6">
                  <c:v>2016</c:v>
                </c:pt>
              </c:numCache>
            </c:numRef>
          </c:cat>
          <c:val>
            <c:numRef>
              <c:f>Sheet1!$B$2:$B$8</c:f>
              <c:numCache>
                <c:formatCode>General</c:formatCode>
                <c:ptCount val="7"/>
                <c:pt idx="0">
                  <c:v>167.3</c:v>
                </c:pt>
                <c:pt idx="1">
                  <c:v>194.3</c:v>
                </c:pt>
                <c:pt idx="2">
                  <c:v>224.2</c:v>
                </c:pt>
                <c:pt idx="3">
                  <c:v>256</c:v>
                </c:pt>
                <c:pt idx="4">
                  <c:v>289.8</c:v>
                </c:pt>
                <c:pt idx="5">
                  <c:v>325.2</c:v>
                </c:pt>
                <c:pt idx="6">
                  <c:v>361.9</c:v>
                </c:pt>
              </c:numCache>
            </c:numRef>
          </c:val>
        </c:ser>
        <c:dLbls>
          <c:showLegendKey val="0"/>
          <c:showVal val="0"/>
          <c:showCatName val="0"/>
          <c:showSerName val="0"/>
          <c:showPercent val="0"/>
          <c:showBubbleSize val="0"/>
        </c:dLbls>
        <c:gapWidth val="30"/>
        <c:axId val="112486656"/>
        <c:axId val="112488448"/>
      </c:barChart>
      <c:catAx>
        <c:axId val="112486656"/>
        <c:scaling>
          <c:orientation val="minMax"/>
        </c:scaling>
        <c:delete val="0"/>
        <c:axPos val="b"/>
        <c:numFmt formatCode="General" sourceLinked="1"/>
        <c:majorTickMark val="out"/>
        <c:minorTickMark val="none"/>
        <c:tickLblPos val="nextTo"/>
        <c:txPr>
          <a:bodyPr/>
          <a:lstStyle/>
          <a:p>
            <a:pPr>
              <a:defRPr sz="1200">
                <a:gradFill>
                  <a:gsLst>
                    <a:gs pos="0">
                      <a:srgbClr val="3F3F3F"/>
                    </a:gs>
                    <a:gs pos="100000">
                      <a:schemeClr val="tx2"/>
                    </a:gs>
                  </a:gsLst>
                </a:gradFill>
              </a:defRPr>
            </a:pPr>
            <a:endParaRPr lang="en-US"/>
          </a:p>
        </c:txPr>
        <c:crossAx val="112488448"/>
        <c:crosses val="autoZero"/>
        <c:auto val="1"/>
        <c:lblAlgn val="ctr"/>
        <c:lblOffset val="100"/>
        <c:noMultiLvlLbl val="0"/>
      </c:catAx>
      <c:valAx>
        <c:axId val="112488448"/>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1200">
                <a:gradFill>
                  <a:gsLst>
                    <a:gs pos="0">
                      <a:srgbClr val="3F3F3F"/>
                    </a:gs>
                    <a:gs pos="100000">
                      <a:schemeClr val="tx2"/>
                    </a:gs>
                  </a:gsLst>
                </a:gradFill>
              </a:defRPr>
            </a:pPr>
            <a:endParaRPr lang="en-US"/>
          </a:p>
        </c:txPr>
        <c:crossAx val="112486656"/>
        <c:crosses val="autoZero"/>
        <c:crossBetween val="between"/>
      </c:valAx>
      <c:spPr>
        <a:ln>
          <a:solidFill>
            <a:schemeClr val="bg1">
              <a:lumMod val="75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48494947532996E-2"/>
          <c:y val="0.13685949803149605"/>
          <c:w val="0.69626687982203495"/>
          <c:h val="0.64159202755905509"/>
        </c:manualLayout>
      </c:layout>
      <c:barChart>
        <c:barDir val="col"/>
        <c:grouping val="clustered"/>
        <c:varyColors val="0"/>
        <c:ser>
          <c:idx val="0"/>
          <c:order val="0"/>
          <c:tx>
            <c:strRef>
              <c:f>Sheet1!$B$1</c:f>
              <c:strCache>
                <c:ptCount val="1"/>
                <c:pt idx="0">
                  <c:v>Retail ecommerce sales</c:v>
                </c:pt>
              </c:strCache>
            </c:strRef>
          </c:tx>
          <c:spPr>
            <a:solidFill>
              <a:schemeClr val="accent5"/>
            </a:solidFill>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Sheet1!$B$2:$B$7</c:f>
              <c:numCache>
                <c:formatCode>General</c:formatCode>
                <c:ptCount val="6"/>
                <c:pt idx="0">
                  <c:v>31.61</c:v>
                </c:pt>
                <c:pt idx="1">
                  <c:v>29</c:v>
                </c:pt>
                <c:pt idx="2">
                  <c:v>33.79</c:v>
                </c:pt>
                <c:pt idx="3">
                  <c:v>40.04</c:v>
                </c:pt>
                <c:pt idx="4">
                  <c:v>46.63</c:v>
                </c:pt>
                <c:pt idx="5">
                  <c:v>54.47</c:v>
                </c:pt>
              </c:numCache>
            </c:numRef>
          </c:val>
        </c:ser>
        <c:dLbls>
          <c:showLegendKey val="0"/>
          <c:showVal val="0"/>
          <c:showCatName val="0"/>
          <c:showSerName val="0"/>
          <c:showPercent val="0"/>
          <c:showBubbleSize val="0"/>
        </c:dLbls>
        <c:gapWidth val="30"/>
        <c:axId val="6138112"/>
        <c:axId val="6148096"/>
      </c:barChart>
      <c:catAx>
        <c:axId val="6138112"/>
        <c:scaling>
          <c:orientation val="minMax"/>
        </c:scaling>
        <c:delete val="0"/>
        <c:axPos val="b"/>
        <c:numFmt formatCode="General" sourceLinked="1"/>
        <c:majorTickMark val="out"/>
        <c:minorTickMark val="none"/>
        <c:tickLblPos val="nextTo"/>
        <c:txPr>
          <a:bodyPr/>
          <a:lstStyle/>
          <a:p>
            <a:pPr>
              <a:spcBef>
                <a:spcPts val="600"/>
              </a:spcBef>
              <a:defRPr sz="1200">
                <a:gradFill>
                  <a:gsLst>
                    <a:gs pos="0">
                      <a:srgbClr val="3F3F3F"/>
                    </a:gs>
                    <a:gs pos="100000">
                      <a:schemeClr val="tx2"/>
                    </a:gs>
                  </a:gsLst>
                </a:gradFill>
              </a:defRPr>
            </a:pPr>
            <a:endParaRPr lang="en-US"/>
          </a:p>
        </c:txPr>
        <c:crossAx val="6148096"/>
        <c:crosses val="autoZero"/>
        <c:auto val="1"/>
        <c:lblAlgn val="ctr"/>
        <c:lblOffset val="100"/>
        <c:noMultiLvlLbl val="0"/>
      </c:catAx>
      <c:valAx>
        <c:axId val="6148096"/>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txPr>
          <a:bodyPr/>
          <a:lstStyle/>
          <a:p>
            <a:pPr>
              <a:defRPr sz="1200">
                <a:gradFill>
                  <a:gsLst>
                    <a:gs pos="0">
                      <a:srgbClr val="3F3F3F"/>
                    </a:gs>
                    <a:gs pos="100000">
                      <a:schemeClr val="tx2"/>
                    </a:gs>
                  </a:gsLst>
                </a:gradFill>
              </a:defRPr>
            </a:pPr>
            <a:endParaRPr lang="en-US"/>
          </a:p>
        </c:txPr>
        <c:crossAx val="6138112"/>
        <c:crosses val="autoZero"/>
        <c:crossBetween val="between"/>
      </c:valAx>
      <c:spPr>
        <a:ln>
          <a:solidFill>
            <a:schemeClr val="bg1">
              <a:lumMod val="75000"/>
            </a:schemeClr>
          </a:solidFill>
        </a:ln>
      </c:spPr>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D4D4D4"/>
              </a:solidFill>
            </c:spPr>
          </c:dPt>
          <c:dPt>
            <c:idx val="2"/>
            <c:bubble3D val="0"/>
            <c:spPr>
              <a:solidFill>
                <a:schemeClr val="accent3"/>
              </a:solidFill>
            </c:spPr>
          </c:dPt>
          <c:dPt>
            <c:idx val="3"/>
            <c:bubble3D val="0"/>
            <c:spPr>
              <a:solidFill>
                <a:srgbClr val="868686"/>
              </a:solidFill>
            </c:spPr>
          </c:dPt>
          <c:dPt>
            <c:idx val="4"/>
            <c:bubble3D val="0"/>
            <c:spPr>
              <a:solidFill>
                <a:schemeClr val="accent5"/>
              </a:solidFill>
            </c:spPr>
          </c:dPt>
          <c:dPt>
            <c:idx val="5"/>
            <c:bubble3D val="0"/>
            <c:spPr>
              <a:solidFill>
                <a:schemeClr val="accent1"/>
              </a:solidFill>
            </c:spPr>
          </c:dPt>
          <c:dLbls>
            <c:dLbl>
              <c:idx val="0"/>
              <c:layout>
                <c:manualLayout>
                  <c:x val="8.5731134199799414E-2"/>
                  <c:y val="5.0221910115500609E-3"/>
                </c:manualLayout>
              </c:layout>
              <c:tx>
                <c:rich>
                  <a:bodyPr/>
                  <a:lstStyle/>
                  <a:p>
                    <a:pPr algn="ctr" rtl="0">
                      <a:defRPr lang="en-US" sz="1400" b="0" i="0" u="none" strike="noStrike" kern="1200" baseline="0">
                        <a:solidFill>
                          <a:srgbClr val="000000"/>
                        </a:solidFill>
                        <a:latin typeface="+mn-lt"/>
                        <a:ea typeface="+mn-ea"/>
                        <a:cs typeface="+mn-cs"/>
                      </a:defRPr>
                    </a:pPr>
                    <a:r>
                      <a:rPr lang="en-US" smtClean="0"/>
                      <a:t>12%</a:t>
                    </a:r>
                    <a:endParaRPr lang="en-US"/>
                  </a:p>
                </c:rich>
              </c:tx>
              <c:spPr/>
              <c:showLegendKey val="0"/>
              <c:showVal val="1"/>
              <c:showCatName val="0"/>
              <c:showSerName val="0"/>
              <c:showPercent val="0"/>
              <c:showBubbleSize val="0"/>
            </c:dLbl>
            <c:dLbl>
              <c:idx val="1"/>
              <c:layout/>
              <c:tx>
                <c:rich>
                  <a:bodyPr/>
                  <a:lstStyle/>
                  <a:p>
                    <a:pPr algn="ctr" rtl="0">
                      <a:defRPr lang="en-US" sz="1400" b="0" i="0" u="none" strike="noStrike" kern="1200" baseline="0">
                        <a:solidFill>
                          <a:srgbClr val="000000"/>
                        </a:solidFill>
                        <a:latin typeface="+mn-lt"/>
                        <a:ea typeface="+mn-ea"/>
                        <a:cs typeface="+mn-cs"/>
                      </a:defRPr>
                    </a:pPr>
                    <a:r>
                      <a:rPr lang="en-US" smtClean="0"/>
                      <a:t>6%</a:t>
                    </a:r>
                    <a:endParaRPr lang="en-US"/>
                  </a:p>
                </c:rich>
              </c:tx>
              <c:spPr/>
              <c:showLegendKey val="0"/>
              <c:showVal val="1"/>
              <c:showCatName val="0"/>
              <c:showSerName val="0"/>
              <c:showPercent val="0"/>
              <c:showBubbleSize val="0"/>
            </c:dLbl>
            <c:dLbl>
              <c:idx val="2"/>
              <c:layout>
                <c:manualLayout>
                  <c:x val="0.11587502504096082"/>
                  <c:y val="0.16874701575902876"/>
                </c:manualLayout>
              </c:layout>
              <c:tx>
                <c:rich>
                  <a:bodyPr/>
                  <a:lstStyle/>
                  <a:p>
                    <a:pPr algn="ctr" rtl="0">
                      <a:defRPr lang="en-US" sz="1400" b="0" i="0" u="none" strike="noStrike" kern="1200" baseline="0">
                        <a:solidFill>
                          <a:srgbClr val="000000"/>
                        </a:solidFill>
                        <a:latin typeface="+mn-lt"/>
                        <a:ea typeface="+mn-ea"/>
                        <a:cs typeface="+mn-cs"/>
                      </a:defRPr>
                    </a:pPr>
                    <a:r>
                      <a:rPr lang="en-US" smtClean="0"/>
                      <a:t>20%</a:t>
                    </a:r>
                    <a:endParaRPr lang="en-US"/>
                  </a:p>
                </c:rich>
              </c:tx>
              <c:spPr/>
              <c:showLegendKey val="0"/>
              <c:showVal val="1"/>
              <c:showCatName val="0"/>
              <c:showSerName val="0"/>
              <c:showPercent val="0"/>
              <c:showBubbleSize val="0"/>
            </c:dLbl>
            <c:dLbl>
              <c:idx val="3"/>
              <c:layout>
                <c:manualLayout>
                  <c:x val="-0.20484862454315847"/>
                  <c:y val="-2.4665066125747945E-3"/>
                </c:manualLayout>
              </c:layout>
              <c:tx>
                <c:rich>
                  <a:bodyPr/>
                  <a:lstStyle/>
                  <a:p>
                    <a:pPr algn="ctr" rtl="0">
                      <a:defRPr lang="en-US" sz="1400" b="0" i="0" u="none" strike="noStrike" kern="1200" baseline="0">
                        <a:solidFill>
                          <a:srgbClr val="000000"/>
                        </a:solidFill>
                        <a:latin typeface="+mn-lt"/>
                        <a:ea typeface="+mn-ea"/>
                        <a:cs typeface="+mn-cs"/>
                      </a:defRPr>
                    </a:pPr>
                    <a:r>
                      <a:rPr lang="en-US" dirty="0" smtClean="0"/>
                      <a:t>40%</a:t>
                    </a:r>
                    <a:endParaRPr lang="en-US" dirty="0"/>
                  </a:p>
                </c:rich>
              </c:tx>
              <c:spPr/>
              <c:showLegendKey val="0"/>
              <c:showVal val="1"/>
              <c:showCatName val="0"/>
              <c:showSerName val="0"/>
              <c:showPercent val="0"/>
              <c:showBubbleSize val="0"/>
            </c:dLbl>
            <c:dLbl>
              <c:idx val="4"/>
              <c:layout/>
              <c:tx>
                <c:rich>
                  <a:bodyPr/>
                  <a:lstStyle/>
                  <a:p>
                    <a:r>
                      <a:rPr lang="en-US" sz="1400" smtClean="0"/>
                      <a:t>17%</a:t>
                    </a:r>
                    <a:endParaRPr lang="en-US" sz="1400" dirty="0"/>
                  </a:p>
                </c:rich>
              </c:tx>
              <c:showLegendKey val="0"/>
              <c:showVal val="1"/>
              <c:showCatName val="0"/>
              <c:showSerName val="0"/>
              <c:showPercent val="0"/>
              <c:showBubbleSize val="0"/>
            </c:dLbl>
            <c:dLbl>
              <c:idx val="5"/>
              <c:layout>
                <c:manualLayout>
                  <c:x val="8.7316175473162921E-2"/>
                  <c:y val="-8.4570174251717298E-2"/>
                </c:manualLayout>
              </c:layout>
              <c:tx>
                <c:rich>
                  <a:bodyPr/>
                  <a:lstStyle/>
                  <a:p>
                    <a:pPr algn="ctr" rtl="0">
                      <a:defRPr lang="en-US" sz="1400" b="0" i="0" u="none" strike="noStrike" kern="1200" baseline="0">
                        <a:solidFill>
                          <a:srgbClr val="000000"/>
                        </a:solidFill>
                        <a:latin typeface="+mn-lt"/>
                        <a:ea typeface="+mn-ea"/>
                        <a:cs typeface="+mn-cs"/>
                      </a:defRPr>
                    </a:pPr>
                    <a:r>
                      <a:rPr lang="en-US" smtClean="0"/>
                      <a:t>4%</a:t>
                    </a:r>
                    <a:endParaRPr lang="en-US"/>
                  </a:p>
                </c:rich>
              </c:tx>
              <c:spPr/>
              <c:showLegendKey val="0"/>
              <c:showVal val="1"/>
              <c:showCatName val="0"/>
              <c:showSerName val="0"/>
              <c:showPercent val="0"/>
              <c:showBubbleSize val="0"/>
            </c:dLbl>
            <c:showLegendKey val="0"/>
            <c:showVal val="1"/>
            <c:showCatName val="0"/>
            <c:showSerName val="0"/>
            <c:showPercent val="0"/>
            <c:showBubbleSize val="0"/>
            <c:showLeaderLines val="1"/>
          </c:dLbls>
          <c:cat>
            <c:strRef>
              <c:f>Sheet1!$A$2:$A$7</c:f>
              <c:strCache>
                <c:ptCount val="6"/>
                <c:pt idx="0">
                  <c:v>Before September</c:v>
                </c:pt>
                <c:pt idx="1">
                  <c:v>September</c:v>
                </c:pt>
                <c:pt idx="2">
                  <c:v>October</c:v>
                </c:pt>
                <c:pt idx="3">
                  <c:v>November</c:v>
                </c:pt>
                <c:pt idx="4">
                  <c:v>First 2 weeks of December</c:v>
                </c:pt>
                <c:pt idx="5">
                  <c:v>Last 2 weeks of December</c:v>
                </c:pt>
              </c:strCache>
            </c:strRef>
          </c:cat>
          <c:val>
            <c:numRef>
              <c:f>Sheet1!$B$2:$B$7</c:f>
              <c:numCache>
                <c:formatCode>General</c:formatCode>
                <c:ptCount val="6"/>
                <c:pt idx="0">
                  <c:v>12</c:v>
                </c:pt>
                <c:pt idx="1">
                  <c:v>6</c:v>
                </c:pt>
                <c:pt idx="2">
                  <c:v>20</c:v>
                </c:pt>
                <c:pt idx="3">
                  <c:v>40</c:v>
                </c:pt>
                <c:pt idx="4">
                  <c:v>17</c:v>
                </c:pt>
                <c:pt idx="5">
                  <c:v>4</c:v>
                </c:pt>
              </c:numCache>
            </c:numRef>
          </c:val>
        </c:ser>
        <c:dLbls>
          <c:showLegendKey val="0"/>
          <c:showVal val="0"/>
          <c:showCatName val="0"/>
          <c:showSerName val="0"/>
          <c:showPercent val="0"/>
          <c:showBubbleSize val="0"/>
          <c:showLeaderLines val="1"/>
        </c:dLbls>
        <c:firstSliceAng val="238"/>
      </c:pieChart>
    </c:plotArea>
    <c:legend>
      <c:legendPos val="r"/>
      <c:layout>
        <c:manualLayout>
          <c:xMode val="edge"/>
          <c:yMode val="edge"/>
          <c:x val="0.67798745987748976"/>
          <c:y val="0.11951416836542428"/>
          <c:w val="0.31925613533383207"/>
          <c:h val="0.6722132081526947"/>
        </c:manualLayout>
      </c:layout>
      <c:overlay val="0"/>
      <c:txPr>
        <a:bodyPr/>
        <a:lstStyle/>
        <a:p>
          <a:pPr>
            <a:lnSpc>
              <a:spcPct val="90000"/>
            </a:lnSpc>
            <a:spcBef>
              <a:spcPts val="100"/>
            </a:spcBef>
            <a:defRPr sz="1200">
              <a:gradFill>
                <a:gsLst>
                  <a:gs pos="0">
                    <a:srgbClr val="3F3F3F"/>
                  </a:gs>
                  <a:gs pos="100000">
                    <a:schemeClr val="tx2"/>
                  </a:gs>
                </a:gsLst>
                <a:lin ang="5400000" scaled="0"/>
              </a:gra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30808553783595"/>
          <c:y val="3.834134653781647E-2"/>
          <c:w val="0.70730593832020994"/>
          <c:h val="0.73652337598425199"/>
        </c:manualLayout>
      </c:layout>
      <c:barChart>
        <c:barDir val="col"/>
        <c:grouping val="clustered"/>
        <c:varyColors val="0"/>
        <c:ser>
          <c:idx val="0"/>
          <c:order val="0"/>
          <c:tx>
            <c:strRef>
              <c:f>Sheet1!$B$1</c:f>
              <c:strCache>
                <c:ptCount val="1"/>
                <c:pt idx="0">
                  <c:v>2007</c:v>
                </c:pt>
              </c:strCache>
            </c:strRef>
          </c:tx>
          <c:invertIfNegative val="0"/>
          <c:cat>
            <c:strRef>
              <c:f>Sheet1!$A$2:$A$10</c:f>
              <c:strCache>
                <c:ptCount val="9"/>
                <c:pt idx="0">
                  <c:v>Week 1 11/6</c:v>
                </c:pt>
                <c:pt idx="1">
                  <c:v>Week 2 11/13</c:v>
                </c:pt>
                <c:pt idx="2">
                  <c:v>Week 3 11/20</c:v>
                </c:pt>
                <c:pt idx="3">
                  <c:v>Week 4 11/27</c:v>
                </c:pt>
                <c:pt idx="4">
                  <c:v>Week 5 12/4</c:v>
                </c:pt>
                <c:pt idx="5">
                  <c:v>Week 6 12/11</c:v>
                </c:pt>
                <c:pt idx="6">
                  <c:v>Week 7 12/18</c:v>
                </c:pt>
                <c:pt idx="7">
                  <c:v>Week 8 12/25</c:v>
                </c:pt>
                <c:pt idx="8">
                  <c:v>Week 9 1/1</c:v>
                </c:pt>
              </c:strCache>
            </c:strRef>
          </c:cat>
          <c:val>
            <c:numRef>
              <c:f>Sheet1!$B$2:$B$10</c:f>
              <c:numCache>
                <c:formatCode>General</c:formatCode>
                <c:ptCount val="9"/>
                <c:pt idx="0">
                  <c:v>2250</c:v>
                </c:pt>
                <c:pt idx="1">
                  <c:v>2750</c:v>
                </c:pt>
                <c:pt idx="2">
                  <c:v>3200</c:v>
                </c:pt>
                <c:pt idx="3">
                  <c:v>3000</c:v>
                </c:pt>
                <c:pt idx="4">
                  <c:v>4100</c:v>
                </c:pt>
                <c:pt idx="5">
                  <c:v>4600</c:v>
                </c:pt>
                <c:pt idx="6">
                  <c:v>4650</c:v>
                </c:pt>
                <c:pt idx="7">
                  <c:v>3000</c:v>
                </c:pt>
                <c:pt idx="8">
                  <c:v>2300</c:v>
                </c:pt>
              </c:numCache>
            </c:numRef>
          </c:val>
        </c:ser>
        <c:ser>
          <c:idx val="1"/>
          <c:order val="1"/>
          <c:tx>
            <c:strRef>
              <c:f>Sheet1!$C$1</c:f>
              <c:strCache>
                <c:ptCount val="1"/>
                <c:pt idx="0">
                  <c:v>2008</c:v>
                </c:pt>
              </c:strCache>
            </c:strRef>
          </c:tx>
          <c:invertIfNegative val="0"/>
          <c:cat>
            <c:strRef>
              <c:f>Sheet1!$A$2:$A$10</c:f>
              <c:strCache>
                <c:ptCount val="9"/>
                <c:pt idx="0">
                  <c:v>Week 1 11/6</c:v>
                </c:pt>
                <c:pt idx="1">
                  <c:v>Week 2 11/13</c:v>
                </c:pt>
                <c:pt idx="2">
                  <c:v>Week 3 11/20</c:v>
                </c:pt>
                <c:pt idx="3">
                  <c:v>Week 4 11/27</c:v>
                </c:pt>
                <c:pt idx="4">
                  <c:v>Week 5 12/4</c:v>
                </c:pt>
                <c:pt idx="5">
                  <c:v>Week 6 12/11</c:v>
                </c:pt>
                <c:pt idx="6">
                  <c:v>Week 7 12/18</c:v>
                </c:pt>
                <c:pt idx="7">
                  <c:v>Week 8 12/25</c:v>
                </c:pt>
                <c:pt idx="8">
                  <c:v>Week 9 1/1</c:v>
                </c:pt>
              </c:strCache>
            </c:strRef>
          </c:cat>
          <c:val>
            <c:numRef>
              <c:f>Sheet1!$C$2:$C$10</c:f>
              <c:numCache>
                <c:formatCode>General</c:formatCode>
                <c:ptCount val="9"/>
                <c:pt idx="0">
                  <c:v>2500</c:v>
                </c:pt>
                <c:pt idx="1">
                  <c:v>2600</c:v>
                </c:pt>
                <c:pt idx="2">
                  <c:v>2750</c:v>
                </c:pt>
                <c:pt idx="3">
                  <c:v>3050</c:v>
                </c:pt>
                <c:pt idx="4">
                  <c:v>4400</c:v>
                </c:pt>
                <c:pt idx="5">
                  <c:v>4525</c:v>
                </c:pt>
                <c:pt idx="6">
                  <c:v>4525</c:v>
                </c:pt>
                <c:pt idx="7">
                  <c:v>2000</c:v>
                </c:pt>
                <c:pt idx="8">
                  <c:v>1950</c:v>
                </c:pt>
              </c:numCache>
            </c:numRef>
          </c:val>
        </c:ser>
        <c:ser>
          <c:idx val="2"/>
          <c:order val="2"/>
          <c:tx>
            <c:strRef>
              <c:f>Sheet1!$D$1</c:f>
              <c:strCache>
                <c:ptCount val="1"/>
                <c:pt idx="0">
                  <c:v>2009</c:v>
                </c:pt>
              </c:strCache>
            </c:strRef>
          </c:tx>
          <c:spPr>
            <a:solidFill>
              <a:srgbClr val="666666"/>
            </a:solidFill>
            <a:ln>
              <a:noFill/>
            </a:ln>
          </c:spPr>
          <c:invertIfNegative val="0"/>
          <c:cat>
            <c:strRef>
              <c:f>Sheet1!$A$2:$A$10</c:f>
              <c:strCache>
                <c:ptCount val="9"/>
                <c:pt idx="0">
                  <c:v>Week 1 11/6</c:v>
                </c:pt>
                <c:pt idx="1">
                  <c:v>Week 2 11/13</c:v>
                </c:pt>
                <c:pt idx="2">
                  <c:v>Week 3 11/20</c:v>
                </c:pt>
                <c:pt idx="3">
                  <c:v>Week 4 11/27</c:v>
                </c:pt>
                <c:pt idx="4">
                  <c:v>Week 5 12/4</c:v>
                </c:pt>
                <c:pt idx="5">
                  <c:v>Week 6 12/11</c:v>
                </c:pt>
                <c:pt idx="6">
                  <c:v>Week 7 12/18</c:v>
                </c:pt>
                <c:pt idx="7">
                  <c:v>Week 8 12/25</c:v>
                </c:pt>
                <c:pt idx="8">
                  <c:v>Week 9 1/1</c:v>
                </c:pt>
              </c:strCache>
            </c:strRef>
          </c:cat>
          <c:val>
            <c:numRef>
              <c:f>Sheet1!$D$2:$D$10</c:f>
              <c:numCache>
                <c:formatCode>General</c:formatCode>
                <c:ptCount val="9"/>
                <c:pt idx="0">
                  <c:v>2530</c:v>
                </c:pt>
                <c:pt idx="1">
                  <c:v>2600</c:v>
                </c:pt>
                <c:pt idx="2">
                  <c:v>3775</c:v>
                </c:pt>
                <c:pt idx="3">
                  <c:v>3150</c:v>
                </c:pt>
                <c:pt idx="4">
                  <c:v>4550</c:v>
                </c:pt>
                <c:pt idx="5">
                  <c:v>4675</c:v>
                </c:pt>
                <c:pt idx="6">
                  <c:v>4690</c:v>
                </c:pt>
                <c:pt idx="7">
                  <c:v>2100</c:v>
                </c:pt>
                <c:pt idx="8">
                  <c:v>1875</c:v>
                </c:pt>
              </c:numCache>
            </c:numRef>
          </c:val>
        </c:ser>
        <c:ser>
          <c:idx val="3"/>
          <c:order val="3"/>
          <c:tx>
            <c:strRef>
              <c:f>Sheet1!$E$1</c:f>
              <c:strCache>
                <c:ptCount val="1"/>
                <c:pt idx="0">
                  <c:v>2010</c:v>
                </c:pt>
              </c:strCache>
            </c:strRef>
          </c:tx>
          <c:spPr>
            <a:solidFill>
              <a:schemeClr val="accent3"/>
            </a:solidFill>
          </c:spPr>
          <c:invertIfNegative val="0"/>
          <c:cat>
            <c:strRef>
              <c:f>Sheet1!$A$2:$A$10</c:f>
              <c:strCache>
                <c:ptCount val="9"/>
                <c:pt idx="0">
                  <c:v>Week 1 11/6</c:v>
                </c:pt>
                <c:pt idx="1">
                  <c:v>Week 2 11/13</c:v>
                </c:pt>
                <c:pt idx="2">
                  <c:v>Week 3 11/20</c:v>
                </c:pt>
                <c:pt idx="3">
                  <c:v>Week 4 11/27</c:v>
                </c:pt>
                <c:pt idx="4">
                  <c:v>Week 5 12/4</c:v>
                </c:pt>
                <c:pt idx="5">
                  <c:v>Week 6 12/11</c:v>
                </c:pt>
                <c:pt idx="6">
                  <c:v>Week 7 12/18</c:v>
                </c:pt>
                <c:pt idx="7">
                  <c:v>Week 8 12/25</c:v>
                </c:pt>
                <c:pt idx="8">
                  <c:v>Week 9 1/1</c:v>
                </c:pt>
              </c:strCache>
            </c:strRef>
          </c:cat>
          <c:val>
            <c:numRef>
              <c:f>Sheet1!$E$2:$E$10</c:f>
              <c:numCache>
                <c:formatCode>General</c:formatCode>
                <c:ptCount val="9"/>
                <c:pt idx="0">
                  <c:v>2700</c:v>
                </c:pt>
                <c:pt idx="1">
                  <c:v>2900</c:v>
                </c:pt>
                <c:pt idx="2">
                  <c:v>3200</c:v>
                </c:pt>
                <c:pt idx="3">
                  <c:v>3500</c:v>
                </c:pt>
                <c:pt idx="4">
                  <c:v>5000</c:v>
                </c:pt>
                <c:pt idx="5">
                  <c:v>5225</c:v>
                </c:pt>
                <c:pt idx="6">
                  <c:v>5500</c:v>
                </c:pt>
                <c:pt idx="7">
                  <c:v>2500</c:v>
                </c:pt>
                <c:pt idx="8">
                  <c:v>2000</c:v>
                </c:pt>
              </c:numCache>
            </c:numRef>
          </c:val>
        </c:ser>
        <c:ser>
          <c:idx val="4"/>
          <c:order val="4"/>
          <c:tx>
            <c:strRef>
              <c:f>Sheet1!$F$1</c:f>
              <c:strCache>
                <c:ptCount val="1"/>
                <c:pt idx="0">
                  <c:v>2011</c:v>
                </c:pt>
              </c:strCache>
            </c:strRef>
          </c:tx>
          <c:invertIfNegative val="0"/>
          <c:cat>
            <c:strRef>
              <c:f>Sheet1!$A$2:$A$10</c:f>
              <c:strCache>
                <c:ptCount val="9"/>
                <c:pt idx="0">
                  <c:v>Week 1 11/6</c:v>
                </c:pt>
                <c:pt idx="1">
                  <c:v>Week 2 11/13</c:v>
                </c:pt>
                <c:pt idx="2">
                  <c:v>Week 3 11/20</c:v>
                </c:pt>
                <c:pt idx="3">
                  <c:v>Week 4 11/27</c:v>
                </c:pt>
                <c:pt idx="4">
                  <c:v>Week 5 12/4</c:v>
                </c:pt>
                <c:pt idx="5">
                  <c:v>Week 6 12/11</c:v>
                </c:pt>
                <c:pt idx="6">
                  <c:v>Week 7 12/18</c:v>
                </c:pt>
                <c:pt idx="7">
                  <c:v>Week 8 12/25</c:v>
                </c:pt>
                <c:pt idx="8">
                  <c:v>Week 9 1/1</c:v>
                </c:pt>
              </c:strCache>
            </c:strRef>
          </c:cat>
          <c:val>
            <c:numRef>
              <c:f>Sheet1!$F$2:$F$10</c:f>
              <c:numCache>
                <c:formatCode>General</c:formatCode>
                <c:ptCount val="9"/>
                <c:pt idx="0">
                  <c:v>2750</c:v>
                </c:pt>
                <c:pt idx="1">
                  <c:v>3400</c:v>
                </c:pt>
                <c:pt idx="2">
                  <c:v>3800</c:v>
                </c:pt>
                <c:pt idx="3">
                  <c:v>4050</c:v>
                </c:pt>
                <c:pt idx="4">
                  <c:v>5800</c:v>
                </c:pt>
                <c:pt idx="5">
                  <c:v>6000</c:v>
                </c:pt>
                <c:pt idx="6">
                  <c:v>6250</c:v>
                </c:pt>
                <c:pt idx="7">
                  <c:v>2850</c:v>
                </c:pt>
                <c:pt idx="8">
                  <c:v>2500</c:v>
                </c:pt>
              </c:numCache>
            </c:numRef>
          </c:val>
        </c:ser>
        <c:dLbls>
          <c:showLegendKey val="0"/>
          <c:showVal val="0"/>
          <c:showCatName val="0"/>
          <c:showSerName val="0"/>
          <c:showPercent val="0"/>
          <c:showBubbleSize val="0"/>
        </c:dLbls>
        <c:gapWidth val="92"/>
        <c:axId val="35334400"/>
        <c:axId val="35357824"/>
      </c:barChart>
      <c:catAx>
        <c:axId val="35334400"/>
        <c:scaling>
          <c:orientation val="minMax"/>
        </c:scaling>
        <c:delete val="0"/>
        <c:axPos val="b"/>
        <c:majorTickMark val="out"/>
        <c:minorTickMark val="none"/>
        <c:tickLblPos val="nextTo"/>
        <c:txPr>
          <a:bodyPr/>
          <a:lstStyle/>
          <a:p>
            <a:pPr>
              <a:lnSpc>
                <a:spcPct val="80000"/>
              </a:lnSpc>
              <a:defRPr sz="1000">
                <a:gradFill>
                  <a:gsLst>
                    <a:gs pos="100000">
                      <a:srgbClr val="3F3F3F"/>
                    </a:gs>
                    <a:gs pos="1000">
                      <a:srgbClr val="3F3F3F"/>
                    </a:gs>
                  </a:gsLst>
                  <a:lin ang="5400000" scaled="0"/>
                </a:gradFill>
              </a:defRPr>
            </a:pPr>
            <a:endParaRPr lang="en-US"/>
          </a:p>
        </c:txPr>
        <c:crossAx val="35357824"/>
        <c:crosses val="autoZero"/>
        <c:auto val="1"/>
        <c:lblAlgn val="ctr"/>
        <c:lblOffset val="100"/>
        <c:noMultiLvlLbl val="0"/>
      </c:catAx>
      <c:valAx>
        <c:axId val="35357824"/>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txPr>
          <a:bodyPr/>
          <a:lstStyle/>
          <a:p>
            <a:pPr>
              <a:defRPr sz="1100">
                <a:gradFill>
                  <a:gsLst>
                    <a:gs pos="100000">
                      <a:srgbClr val="3F3F3F"/>
                    </a:gs>
                    <a:gs pos="1000">
                      <a:srgbClr val="3F3F3F"/>
                    </a:gs>
                  </a:gsLst>
                  <a:lin ang="5400000" scaled="0"/>
                </a:gradFill>
              </a:defRPr>
            </a:pPr>
            <a:endParaRPr lang="en-US"/>
          </a:p>
        </c:txPr>
        <c:crossAx val="35334400"/>
        <c:crosses val="autoZero"/>
        <c:crossBetween val="between"/>
      </c:valAx>
      <c:spPr>
        <a:ln>
          <a:solidFill>
            <a:schemeClr val="bg1">
              <a:lumMod val="65000"/>
            </a:schemeClr>
          </a:solidFill>
        </a:ln>
      </c:spPr>
    </c:plotArea>
    <c:legend>
      <c:legendPos val="b"/>
      <c:layout>
        <c:manualLayout>
          <c:xMode val="edge"/>
          <c:yMode val="edge"/>
          <c:x val="0.1497747169834828"/>
          <c:y val="0.91898410670074271"/>
          <c:w val="0.3812032212221696"/>
          <c:h val="7.7763756888427446E-2"/>
        </c:manualLayout>
      </c:layout>
      <c:overlay val="0"/>
      <c:txPr>
        <a:bodyPr/>
        <a:lstStyle/>
        <a:p>
          <a:pPr>
            <a:defRPr sz="1000">
              <a:gradFill>
                <a:gsLst>
                  <a:gs pos="100000">
                    <a:srgbClr val="3F3F3F"/>
                  </a:gs>
                  <a:gs pos="1000">
                    <a:schemeClr val="tx2"/>
                  </a:gs>
                </a:gsLst>
                <a:lin ang="5400000" scaled="0"/>
              </a:gradFill>
            </a:defRPr>
          </a:pPr>
          <a:endParaRPr lang="en-US"/>
        </a:p>
      </c:txPr>
    </c:legend>
    <c:plotVisOnly val="1"/>
    <c:dispBlanksAs val="gap"/>
    <c:showDLblsOverMax val="0"/>
  </c:chart>
  <c:txPr>
    <a:bodyPr/>
    <a:lstStyle/>
    <a:p>
      <a:pPr>
        <a:lnSpc>
          <a:spcPct val="90000"/>
        </a:lnSpc>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5591759848107933"/>
          <c:y val="4.7383175764405108E-2"/>
          <c:w val="0.76427711119927766"/>
          <c:h val="0.724849375156982"/>
        </c:manualLayout>
      </c:layout>
      <c:barChart>
        <c:barDir val="col"/>
        <c:grouping val="clustered"/>
        <c:varyColors val="0"/>
        <c:ser>
          <c:idx val="0"/>
          <c:order val="0"/>
          <c:tx>
            <c:strRef>
              <c:f>Sheet1!$B$1</c:f>
              <c:strCache>
                <c:ptCount val="1"/>
                <c:pt idx="0">
                  <c:v>2010</c:v>
                </c:pt>
              </c:strCache>
            </c:strRef>
          </c:tx>
          <c:spPr>
            <a:solidFill>
              <a:srgbClr val="FFA615"/>
            </a:solidFill>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dLbl>
              <c:idx val="12"/>
              <c:showLegendKey val="0"/>
              <c:showVal val="1"/>
              <c:showCatName val="0"/>
              <c:showSerName val="1"/>
              <c:showPercent val="0"/>
              <c:showBubbleSize val="0"/>
            </c:dLbl>
            <c:showLegendKey val="0"/>
            <c:showVal val="0"/>
            <c:showCatName val="0"/>
            <c:showSerName val="0"/>
            <c:showPercent val="0"/>
            <c:showBubbleSize val="0"/>
          </c:dLbls>
          <c:cat>
            <c:strRef>
              <c:f>Sheet1!$A$2:$A$6</c:f>
              <c:strCache>
                <c:ptCount val="5"/>
                <c:pt idx="0">
                  <c:v>Thanksgiving</c:v>
                </c:pt>
                <c:pt idx="1">
                  <c:v>Black Friday</c:v>
                </c:pt>
                <c:pt idx="2">
                  <c:v>Cyber Monday</c:v>
                </c:pt>
                <c:pt idx="3">
                  <c:v>Christmas</c:v>
                </c:pt>
                <c:pt idx="4">
                  <c:v>Day after Christmas</c:v>
                </c:pt>
              </c:strCache>
            </c:strRef>
          </c:cat>
          <c:val>
            <c:numRef>
              <c:f>Sheet1!$B$2:$B$6</c:f>
              <c:numCache>
                <c:formatCode>General</c:formatCode>
                <c:ptCount val="5"/>
                <c:pt idx="0">
                  <c:v>160</c:v>
                </c:pt>
                <c:pt idx="1">
                  <c:v>169</c:v>
                </c:pt>
                <c:pt idx="2">
                  <c:v>139</c:v>
                </c:pt>
                <c:pt idx="3">
                  <c:v>83</c:v>
                </c:pt>
                <c:pt idx="4">
                  <c:v>92</c:v>
                </c:pt>
              </c:numCache>
            </c:numRef>
          </c:val>
        </c:ser>
        <c:ser>
          <c:idx val="1"/>
          <c:order val="1"/>
          <c:tx>
            <c:strRef>
              <c:f>Sheet1!$C$1</c:f>
              <c:strCache>
                <c:ptCount val="1"/>
                <c:pt idx="0">
                  <c:v>2011</c:v>
                </c:pt>
              </c:strCache>
            </c:strRef>
          </c:tx>
          <c:spPr>
            <a:solidFill>
              <a:schemeClr val="accent5"/>
            </a:solidFill>
            <a:effectLst/>
          </c:spPr>
          <c:invertIfNegative val="0"/>
          <c:dLbls>
            <c:dLbl>
              <c:idx val="12"/>
              <c:showLegendKey val="0"/>
              <c:showVal val="1"/>
              <c:showCatName val="0"/>
              <c:showSerName val="1"/>
              <c:showPercent val="0"/>
              <c:showBubbleSize val="0"/>
            </c:dLbl>
            <c:showLegendKey val="0"/>
            <c:showVal val="0"/>
            <c:showCatName val="0"/>
            <c:showSerName val="0"/>
            <c:showPercent val="0"/>
            <c:showBubbleSize val="0"/>
          </c:dLbls>
          <c:cat>
            <c:strRef>
              <c:f>Sheet1!$A$2:$A$6</c:f>
              <c:strCache>
                <c:ptCount val="5"/>
                <c:pt idx="0">
                  <c:v>Thanksgiving</c:v>
                </c:pt>
                <c:pt idx="1">
                  <c:v>Black Friday</c:v>
                </c:pt>
                <c:pt idx="2">
                  <c:v>Cyber Monday</c:v>
                </c:pt>
                <c:pt idx="3">
                  <c:v>Christmas</c:v>
                </c:pt>
                <c:pt idx="4">
                  <c:v>Day after Christmas</c:v>
                </c:pt>
              </c:strCache>
            </c:strRef>
          </c:cat>
          <c:val>
            <c:numRef>
              <c:f>Sheet1!$C$2:$C$6</c:f>
              <c:numCache>
                <c:formatCode>General</c:formatCode>
                <c:ptCount val="5"/>
                <c:pt idx="0">
                  <c:v>176</c:v>
                </c:pt>
                <c:pt idx="1">
                  <c:v>172</c:v>
                </c:pt>
                <c:pt idx="2">
                  <c:v>178</c:v>
                </c:pt>
                <c:pt idx="3">
                  <c:v>84</c:v>
                </c:pt>
                <c:pt idx="4">
                  <c:v>122</c:v>
                </c:pt>
              </c:numCache>
            </c:numRef>
          </c:val>
        </c:ser>
        <c:dLbls>
          <c:showLegendKey val="0"/>
          <c:showVal val="0"/>
          <c:showCatName val="0"/>
          <c:showSerName val="0"/>
          <c:showPercent val="0"/>
          <c:showBubbleSize val="0"/>
        </c:dLbls>
        <c:gapWidth val="45"/>
        <c:overlap val="4"/>
        <c:axId val="35994624"/>
        <c:axId val="36492032"/>
      </c:barChart>
      <c:catAx>
        <c:axId val="35994624"/>
        <c:scaling>
          <c:orientation val="minMax"/>
        </c:scaling>
        <c:delete val="0"/>
        <c:axPos val="b"/>
        <c:majorTickMark val="none"/>
        <c:minorTickMark val="none"/>
        <c:tickLblPos val="nextTo"/>
        <c:txPr>
          <a:bodyPr rot="0"/>
          <a:lstStyle/>
          <a:p>
            <a:pPr>
              <a:lnSpc>
                <a:spcPct val="90000"/>
              </a:lnSpc>
              <a:defRPr sz="1200">
                <a:gradFill>
                  <a:gsLst>
                    <a:gs pos="1250">
                      <a:srgbClr val="3F3F3F"/>
                    </a:gs>
                    <a:gs pos="93000">
                      <a:schemeClr val="tx2"/>
                    </a:gs>
                  </a:gsLst>
                </a:gradFill>
              </a:defRPr>
            </a:pPr>
            <a:endParaRPr lang="en-US"/>
          </a:p>
        </c:txPr>
        <c:crossAx val="36492032"/>
        <c:crosses val="autoZero"/>
        <c:auto val="1"/>
        <c:lblAlgn val="ctr"/>
        <c:lblOffset val="20"/>
        <c:noMultiLvlLbl val="0"/>
      </c:catAx>
      <c:valAx>
        <c:axId val="36492032"/>
        <c:scaling>
          <c:orientation val="minMax"/>
        </c:scaling>
        <c:delete val="0"/>
        <c:axPos val="l"/>
        <c:majorGridlines>
          <c:spPr>
            <a:ln>
              <a:solidFill>
                <a:schemeClr val="bg1">
                  <a:lumMod val="75000"/>
                </a:schemeClr>
              </a:solidFill>
            </a:ln>
          </c:spPr>
        </c:majorGridlines>
        <c:minorGridlines>
          <c:spPr>
            <a:ln w="6350">
              <a:noFill/>
            </a:ln>
          </c:spPr>
        </c:minorGridlines>
        <c:title>
          <c:tx>
            <c:rich>
              <a:bodyPr/>
              <a:lstStyle/>
              <a:p>
                <a:pPr marL="0" algn="l" defTabSz="686047" rtl="0" eaLnBrk="1" latinLnBrk="0" hangingPunct="1">
                  <a:defRPr/>
                </a:pPr>
                <a:r>
                  <a:rPr lang="en-US" sz="1000" b="1" kern="0" dirty="0" smtClean="0">
                    <a:gradFill>
                      <a:gsLst>
                        <a:gs pos="100000">
                          <a:schemeClr val="tx1">
                            <a:lumMod val="75000"/>
                            <a:lumOff val="25000"/>
                          </a:schemeClr>
                        </a:gs>
                        <a:gs pos="1000">
                          <a:schemeClr val="tx1">
                            <a:lumMod val="75000"/>
                            <a:lumOff val="25000"/>
                          </a:schemeClr>
                        </a:gs>
                      </a:gsLst>
                      <a:lin ang="5400000" scaled="0"/>
                    </a:gradFill>
                    <a:latin typeface="+mn-lt"/>
                    <a:ea typeface="+mn-ea"/>
                    <a:cs typeface="+mn-cs"/>
                  </a:rPr>
                  <a:t>Total Visits in Millions</a:t>
                </a:r>
                <a:endParaRPr lang="en-US" sz="1000" b="1" kern="0" dirty="0">
                  <a:gradFill>
                    <a:gsLst>
                      <a:gs pos="100000">
                        <a:schemeClr val="tx1">
                          <a:lumMod val="75000"/>
                          <a:lumOff val="25000"/>
                        </a:schemeClr>
                      </a:gs>
                      <a:gs pos="1000">
                        <a:schemeClr val="tx1">
                          <a:lumMod val="75000"/>
                          <a:lumOff val="25000"/>
                        </a:schemeClr>
                      </a:gs>
                    </a:gsLst>
                    <a:lin ang="5400000" scaled="0"/>
                  </a:gradFill>
                  <a:latin typeface="+mn-lt"/>
                  <a:ea typeface="+mn-ea"/>
                  <a:cs typeface="+mn-cs"/>
                </a:endParaRPr>
              </a:p>
            </c:rich>
          </c:tx>
          <c:layout>
            <c:manualLayout>
              <c:xMode val="edge"/>
              <c:yMode val="edge"/>
              <c:x val="4.7939835954498203E-2"/>
              <c:y val="0.17413085006874232"/>
            </c:manualLayout>
          </c:layout>
          <c:overlay val="0"/>
        </c:title>
        <c:numFmt formatCode="0" sourceLinked="0"/>
        <c:majorTickMark val="none"/>
        <c:minorTickMark val="none"/>
        <c:tickLblPos val="nextTo"/>
        <c:txPr>
          <a:bodyPr/>
          <a:lstStyle/>
          <a:p>
            <a:pPr>
              <a:defRPr sz="1200">
                <a:gradFill>
                  <a:gsLst>
                    <a:gs pos="1250">
                      <a:srgbClr val="3F3F3F"/>
                    </a:gs>
                    <a:gs pos="93000">
                      <a:schemeClr val="tx2"/>
                    </a:gs>
                  </a:gsLst>
                  <a:lin ang="5400000" scaled="0"/>
                </a:gradFill>
              </a:defRPr>
            </a:pPr>
            <a:endParaRPr lang="en-US"/>
          </a:p>
        </c:txPr>
        <c:crossAx val="35994624"/>
        <c:crosses val="autoZero"/>
        <c:crossBetween val="between"/>
      </c:valAx>
      <c:spPr>
        <a:ln>
          <a:noFill/>
        </a:ln>
      </c:spPr>
    </c:plotArea>
    <c:legend>
      <c:legendPos val="b"/>
      <c:layout>
        <c:manualLayout>
          <c:xMode val="edge"/>
          <c:yMode val="edge"/>
          <c:x val="0.11455325166128687"/>
          <c:y val="0.92868085959165092"/>
          <c:w val="0.17204055265406096"/>
          <c:h val="6.869035414389757E-2"/>
        </c:manualLayout>
      </c:layout>
      <c:overlay val="0"/>
      <c:txPr>
        <a:bodyPr/>
        <a:lstStyle/>
        <a:p>
          <a:pPr>
            <a:defRPr sz="1000">
              <a:gradFill>
                <a:gsLst>
                  <a:gs pos="100000">
                    <a:srgbClr val="3F3F3F"/>
                  </a:gs>
                  <a:gs pos="1000">
                    <a:srgbClr val="3F3F3F"/>
                  </a:gs>
                </a:gsLst>
                <a:lin ang="5400000" scaled="0"/>
              </a:gra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5"/>
            </a:solidFill>
          </c:spPr>
          <c:invertIfNegative val="0"/>
          <c:cat>
            <c:strRef>
              <c:f>Sheet1!$A$2:$A$10</c:f>
              <c:strCache>
                <c:ptCount val="9"/>
                <c:pt idx="0">
                  <c:v>Q2 2010</c:v>
                </c:pt>
                <c:pt idx="1">
                  <c:v>Q3 2010</c:v>
                </c:pt>
                <c:pt idx="2">
                  <c:v>Q4 2010</c:v>
                </c:pt>
                <c:pt idx="3">
                  <c:v>Q1 2011</c:v>
                </c:pt>
                <c:pt idx="4">
                  <c:v>Q2 2011</c:v>
                </c:pt>
                <c:pt idx="5">
                  <c:v>Q3 2011</c:v>
                </c:pt>
                <c:pt idx="6">
                  <c:v>Q4 2011</c:v>
                </c:pt>
                <c:pt idx="7">
                  <c:v>Q1 2012</c:v>
                </c:pt>
                <c:pt idx="8">
                  <c:v>Q2 2012</c:v>
                </c:pt>
              </c:strCache>
            </c:strRef>
          </c:cat>
          <c:val>
            <c:numRef>
              <c:f>Sheet1!$B$2:$B$10</c:f>
              <c:numCache>
                <c:formatCode>General</c:formatCode>
                <c:ptCount val="9"/>
                <c:pt idx="0">
                  <c:v>2</c:v>
                </c:pt>
                <c:pt idx="1">
                  <c:v>3</c:v>
                </c:pt>
                <c:pt idx="2">
                  <c:v>3</c:v>
                </c:pt>
                <c:pt idx="3">
                  <c:v>6</c:v>
                </c:pt>
                <c:pt idx="4">
                  <c:v>6</c:v>
                </c:pt>
                <c:pt idx="5">
                  <c:v>8</c:v>
                </c:pt>
                <c:pt idx="6">
                  <c:v>9</c:v>
                </c:pt>
                <c:pt idx="7">
                  <c:v>8</c:v>
                </c:pt>
                <c:pt idx="8">
                  <c:v>9</c:v>
                </c:pt>
              </c:numCache>
            </c:numRef>
          </c:val>
        </c:ser>
        <c:dLbls>
          <c:showLegendKey val="0"/>
          <c:showVal val="0"/>
          <c:showCatName val="0"/>
          <c:showSerName val="0"/>
          <c:showPercent val="0"/>
          <c:showBubbleSize val="0"/>
        </c:dLbls>
        <c:gapWidth val="51"/>
        <c:axId val="151193472"/>
        <c:axId val="151195008"/>
      </c:barChart>
      <c:catAx>
        <c:axId val="151193472"/>
        <c:scaling>
          <c:orientation val="minMax"/>
        </c:scaling>
        <c:delete val="0"/>
        <c:axPos val="b"/>
        <c:majorTickMark val="out"/>
        <c:minorTickMark val="none"/>
        <c:tickLblPos val="nextTo"/>
        <c:txPr>
          <a:bodyPr/>
          <a:lstStyle/>
          <a:p>
            <a:pPr>
              <a:lnSpc>
                <a:spcPct val="90000"/>
              </a:lnSpc>
              <a:defRPr sz="1200" spc="50" baseline="0">
                <a:gradFill>
                  <a:gsLst>
                    <a:gs pos="0">
                      <a:srgbClr val="3F3F3F"/>
                    </a:gs>
                    <a:gs pos="78000">
                      <a:srgbClr val="3F3F3F"/>
                    </a:gs>
                  </a:gsLst>
                  <a:lin ang="16200000" scaled="0"/>
                </a:gradFill>
              </a:defRPr>
            </a:pPr>
            <a:endParaRPr lang="en-US"/>
          </a:p>
        </c:txPr>
        <c:crossAx val="151195008"/>
        <c:crosses val="autoZero"/>
        <c:auto val="1"/>
        <c:lblAlgn val="ctr"/>
        <c:lblOffset val="100"/>
        <c:noMultiLvlLbl val="0"/>
      </c:catAx>
      <c:valAx>
        <c:axId val="151195008"/>
        <c:scaling>
          <c:orientation val="minMax"/>
        </c:scaling>
        <c:delete val="0"/>
        <c:axPos val="l"/>
        <c:majorGridlines>
          <c:spPr>
            <a:ln>
              <a:solidFill>
                <a:schemeClr val="bg1">
                  <a:lumMod val="65000"/>
                </a:schemeClr>
              </a:solidFill>
            </a:ln>
          </c:spPr>
        </c:majorGridlines>
        <c:numFmt formatCode="General" sourceLinked="1"/>
        <c:majorTickMark val="out"/>
        <c:minorTickMark val="none"/>
        <c:tickLblPos val="nextTo"/>
        <c:txPr>
          <a:bodyPr/>
          <a:lstStyle/>
          <a:p>
            <a:pPr>
              <a:defRPr sz="1100">
                <a:gradFill>
                  <a:gsLst>
                    <a:gs pos="0">
                      <a:srgbClr val="3F3F3F"/>
                    </a:gs>
                    <a:gs pos="78000">
                      <a:schemeClr val="tx2"/>
                    </a:gs>
                  </a:gsLst>
                  <a:lin ang="16200000" scaled="0"/>
                </a:gradFill>
              </a:defRPr>
            </a:pPr>
            <a:endParaRPr lang="en-US"/>
          </a:p>
        </c:txPr>
        <c:crossAx val="151193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TechReady</a:t>
            </a:r>
            <a:r>
              <a:rPr lang="en-US" dirty="0" smtClean="0">
                <a:latin typeface="Segoe UI" pitchFamily="34" charset="0"/>
              </a:rPr>
              <a:t> 14</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10/16/2012</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TechReady</a:t>
            </a:r>
            <a:r>
              <a:rPr lang="en-US" dirty="0" smtClean="0"/>
              <a:t> 14</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10/16/2012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notesStyle>
    <a:lvl1pPr marL="0" algn="l" defTabSz="686047" rtl="0" eaLnBrk="1" latinLnBrk="0" hangingPunct="1">
      <a:lnSpc>
        <a:spcPct val="90000"/>
      </a:lnSpc>
      <a:spcAft>
        <a:spcPts val="250"/>
      </a:spcAft>
      <a:defRPr sz="700" kern="1200">
        <a:solidFill>
          <a:schemeClr val="tx1"/>
        </a:solidFill>
        <a:latin typeface="Segoe UI" pitchFamily="34" charset="0"/>
        <a:ea typeface="+mn-ea"/>
        <a:cs typeface="+mn-cs"/>
      </a:defRPr>
    </a:lvl1pPr>
    <a:lvl2pPr marL="159800" indent="-79403" algn="l" defTabSz="686047"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2pPr>
    <a:lvl3pPr marL="246151" indent="-86352" algn="l" defTabSz="686047"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3pPr>
    <a:lvl4pPr marL="362279" indent="-110173" algn="l" defTabSz="686047"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4pPr>
    <a:lvl5pPr marL="461534" indent="-86352" algn="l" defTabSz="686047" rtl="0" eaLnBrk="1" latinLnBrk="0" hangingPunct="1">
      <a:lnSpc>
        <a:spcPct val="90000"/>
      </a:lnSpc>
      <a:spcAft>
        <a:spcPts val="250"/>
      </a:spcAft>
      <a:buFont typeface="Arial" pitchFamily="34" charset="0"/>
      <a:buChar char="•"/>
      <a:defRPr sz="700" kern="1200">
        <a:solidFill>
          <a:schemeClr val="tx1"/>
        </a:solidFill>
        <a:latin typeface="Segoe UI" pitchFamily="34" charset="0"/>
        <a:ea typeface="+mn-ea"/>
        <a:cs typeface="+mn-cs"/>
      </a:defRPr>
    </a:lvl5pPr>
    <a:lvl6pPr marL="1715118" algn="l" defTabSz="686047" rtl="0" eaLnBrk="1" latinLnBrk="0" hangingPunct="1">
      <a:defRPr sz="900" kern="1200">
        <a:solidFill>
          <a:schemeClr val="tx1"/>
        </a:solidFill>
        <a:latin typeface="+mn-lt"/>
        <a:ea typeface="+mn-ea"/>
        <a:cs typeface="+mn-cs"/>
      </a:defRPr>
    </a:lvl6pPr>
    <a:lvl7pPr marL="2058140" algn="l" defTabSz="686047" rtl="0" eaLnBrk="1" latinLnBrk="0" hangingPunct="1">
      <a:defRPr sz="900" kern="1200">
        <a:solidFill>
          <a:schemeClr val="tx1"/>
        </a:solidFill>
        <a:latin typeface="+mn-lt"/>
        <a:ea typeface="+mn-ea"/>
        <a:cs typeface="+mn-cs"/>
      </a:defRPr>
    </a:lvl7pPr>
    <a:lvl8pPr marL="2401164" algn="l" defTabSz="686047" rtl="0" eaLnBrk="1" latinLnBrk="0" hangingPunct="1">
      <a:defRPr sz="900" kern="1200">
        <a:solidFill>
          <a:schemeClr val="tx1"/>
        </a:solidFill>
        <a:latin typeface="+mn-lt"/>
        <a:ea typeface="+mn-ea"/>
        <a:cs typeface="+mn-cs"/>
      </a:defRPr>
    </a:lvl8pPr>
    <a:lvl9pPr marL="2744188" algn="l" defTabSz="686047"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88D6D-AE2E-435E-88F0-A0113D02E37D}" type="slidenum">
              <a:rPr lang="en-US" smtClean="0"/>
              <a:pPr/>
              <a:t>1</a:t>
            </a:fld>
            <a:endParaRPr lang="en-US" dirty="0"/>
          </a:p>
        </p:txBody>
      </p:sp>
    </p:spTree>
    <p:extLst>
      <p:ext uri="{BB962C8B-B14F-4D97-AF65-F5344CB8AC3E}">
        <p14:creationId xmlns:p14="http://schemas.microsoft.com/office/powerpoint/2010/main" val="254772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17</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20</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22</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23</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extLst>
      <p:ext uri="{BB962C8B-B14F-4D97-AF65-F5344CB8AC3E}">
        <p14:creationId xmlns:p14="http://schemas.microsoft.com/office/powerpoint/2010/main" val="3497852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32</a:t>
            </a:fld>
            <a:endParaRPr lang="en-US" dirty="0"/>
          </a:p>
        </p:txBody>
      </p:sp>
    </p:spTree>
    <p:extLst>
      <p:ext uri="{BB962C8B-B14F-4D97-AF65-F5344CB8AC3E}">
        <p14:creationId xmlns:p14="http://schemas.microsoft.com/office/powerpoint/2010/main" val="1208526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2692078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88D6D-AE2E-435E-88F0-A0113D02E37D}" type="slidenum">
              <a:rPr lang="en-US" smtClean="0"/>
              <a:pPr/>
              <a:t>2</a:t>
            </a:fld>
            <a:endParaRPr lang="en-US" dirty="0"/>
          </a:p>
        </p:txBody>
      </p:sp>
    </p:spTree>
    <p:extLst>
      <p:ext uri="{BB962C8B-B14F-4D97-AF65-F5344CB8AC3E}">
        <p14:creationId xmlns:p14="http://schemas.microsoft.com/office/powerpoint/2010/main" val="254772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3060918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extLst>
      <p:ext uri="{BB962C8B-B14F-4D97-AF65-F5344CB8AC3E}">
        <p14:creationId xmlns:p14="http://schemas.microsoft.com/office/powerpoint/2010/main" val="69051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194848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410781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353656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327433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1065862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5" name="Picture 2" descr="\\ADISVR2\Shared\ADI_Projects\Microsoft\MS_12-01496_MS_Advertising_Webinar\ADI_Art\Working_Art\title-slide-image.jpg"/>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0" y="924339"/>
            <a:ext cx="9144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97564" y="212566"/>
            <a:ext cx="1459048" cy="548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black">
          <a:xfrm>
            <a:off x="7338215" y="6217332"/>
            <a:ext cx="1597155" cy="587503"/>
          </a:xfrm>
          <a:prstGeom prst="rect">
            <a:avLst/>
          </a:prstGeom>
          <a:noFill/>
          <a:ln>
            <a:noFill/>
          </a:ln>
        </p:spPr>
      </p:pic>
      <p:sp>
        <p:nvSpPr>
          <p:cNvPr id="3" name="Text Placeholder 2"/>
          <p:cNvSpPr>
            <a:spLocks noGrp="1"/>
          </p:cNvSpPr>
          <p:nvPr>
            <p:ph type="body" sz="quarter" idx="12"/>
          </p:nvPr>
        </p:nvSpPr>
        <p:spPr>
          <a:xfrm>
            <a:off x="0" y="2990883"/>
            <a:ext cx="9144000" cy="1591056"/>
          </a:xfrm>
          <a:solidFill>
            <a:sysClr val="windowText" lastClr="000000">
              <a:alpha val="60000"/>
            </a:sysClr>
          </a:solidFill>
        </p:spPr>
        <p:txBody>
          <a:bodyPr lIns="365760" tIns="91440" rIns="365760" bIns="91440" anchor="ctr" anchorCtr="0">
            <a:noAutofit/>
          </a:bodyPr>
          <a:lstStyle>
            <a:lvl1pPr marL="3175" indent="0">
              <a:lnSpc>
                <a:spcPts val="4200"/>
              </a:lnSpc>
              <a:spcBef>
                <a:spcPts val="0"/>
              </a:spcBef>
              <a:buFontTx/>
              <a:buNone/>
              <a:defRPr sz="3000">
                <a:gradFill>
                  <a:gsLst>
                    <a:gs pos="0">
                      <a:schemeClr val="bg1"/>
                    </a:gs>
                    <a:gs pos="100000">
                      <a:schemeClr val="bg1"/>
                    </a:gs>
                  </a:gsLst>
                  <a:lin ang="5400000" scaled="0"/>
                </a:gradFill>
                <a:latin typeface="+mj-lt"/>
              </a:defRPr>
            </a:lvl1pPr>
            <a:lvl2pPr marL="3175" indent="0">
              <a:lnSpc>
                <a:spcPts val="4200"/>
              </a:lnSpc>
              <a:spcBef>
                <a:spcPts val="0"/>
              </a:spcBef>
              <a:buFontTx/>
              <a:buNone/>
              <a:defRPr sz="4000">
                <a:gradFill>
                  <a:gsLst>
                    <a:gs pos="0">
                      <a:schemeClr val="bg1"/>
                    </a:gs>
                    <a:gs pos="100000">
                      <a:schemeClr val="bg1"/>
                    </a:gs>
                  </a:gsLst>
                  <a:lin ang="5400000" scaled="0"/>
                </a:gradFill>
                <a:latin typeface="+mj-lt"/>
              </a:defRPr>
            </a:lvl2pPr>
            <a:lvl3pPr marL="472867" indent="0">
              <a:buFontTx/>
              <a:buNone/>
              <a:defRPr>
                <a:gradFill>
                  <a:gsLst>
                    <a:gs pos="0">
                      <a:schemeClr val="bg1"/>
                    </a:gs>
                    <a:gs pos="100000">
                      <a:schemeClr val="bg1"/>
                    </a:gs>
                  </a:gsLst>
                  <a:lin ang="5400000" scaled="0"/>
                </a:gradFill>
                <a:latin typeface="+mj-lt"/>
              </a:defRPr>
            </a:lvl3pPr>
            <a:lvl4pPr marL="944543" indent="0">
              <a:buFontTx/>
              <a:buNone/>
              <a:defRPr>
                <a:gradFill>
                  <a:gsLst>
                    <a:gs pos="0">
                      <a:schemeClr val="bg1"/>
                    </a:gs>
                    <a:gs pos="100000">
                      <a:schemeClr val="bg1"/>
                    </a:gs>
                  </a:gsLst>
                  <a:lin ang="5400000" scaled="0"/>
                </a:gradFill>
                <a:latin typeface="+mj-lt"/>
              </a:defRPr>
            </a:lvl4pPr>
            <a:lvl5pPr marL="1112489" indent="0">
              <a:buFontTx/>
              <a:buNone/>
              <a:defRPr>
                <a:gradFill>
                  <a:gsLst>
                    <a:gs pos="0">
                      <a:schemeClr val="bg1"/>
                    </a:gs>
                    <a:gs pos="100000">
                      <a:schemeClr val="bg1"/>
                    </a:gs>
                  </a:gsLst>
                  <a:lin ang="5400000" scaled="0"/>
                </a:gradFill>
                <a:latin typeface="+mj-lt"/>
              </a:defRPr>
            </a:lvl5pPr>
          </a:lstStyle>
          <a:p>
            <a:pPr lvl="0"/>
            <a:r>
              <a:rPr lang="en-US" dirty="0" smtClean="0"/>
              <a:t>Click to edit Master text styles</a:t>
            </a:r>
          </a:p>
          <a:p>
            <a:pPr lvl="1"/>
            <a:r>
              <a:rPr lang="en-US" dirty="0" smtClean="0"/>
              <a:t>Second level</a:t>
            </a:r>
          </a:p>
        </p:txBody>
      </p:sp>
      <p:pic>
        <p:nvPicPr>
          <p:cNvPr id="18" name="Picture 5"/>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397564"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802764"/>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DISVR2\Shared\ADI_Projects\Microsoft\-_Media_Bank_Assets_-\Bing\image_library\Targeting\42-29161812.jpg"/>
          <p:cNvPicPr>
            <a:picLocks noChangeAspect="1" noChangeArrowheads="1"/>
          </p:cNvPicPr>
          <p:nvPr userDrawn="1"/>
        </p:nvPicPr>
        <p:blipFill rotWithShape="1">
          <a:blip r:embed="rId3" cstate="screen">
            <a:extLst>
              <a:ext uri="{28A0092B-C50C-407E-A947-70E740481C1C}">
                <a14:useLocalDpi xmlns:a14="http://schemas.microsoft.com/office/drawing/2010/main" val="0"/>
              </a:ext>
            </a:extLst>
          </a:blip>
          <a:srcRect t="27934" b="27596"/>
          <a:stretch/>
        </p:blipFill>
        <p:spPr bwMode="auto">
          <a:xfrm>
            <a:off x="0" y="1152144"/>
            <a:ext cx="9144000" cy="2532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389436" y="228600"/>
            <a:ext cx="8363938" cy="664797"/>
          </a:xfrm>
        </p:spPr>
        <p:txBody>
          <a:bodyPr/>
          <a:lstStyle>
            <a:lvl1pPr>
              <a:defRPr>
                <a:gradFill>
                  <a:gsLst>
                    <a:gs pos="0">
                      <a:schemeClr val="tx2"/>
                    </a:gs>
                    <a:gs pos="100000">
                      <a:schemeClr val="tx2"/>
                    </a:gs>
                  </a:gsLst>
                  <a:lin ang="5400000" scaled="0"/>
                </a:gradFill>
              </a:defRPr>
            </a:lvl1pPr>
          </a:lstStyle>
          <a:p>
            <a:r>
              <a:rPr lang="en-US" dirty="0" smtClean="0"/>
              <a:t>Click to edit Master title style</a:t>
            </a:r>
            <a:endParaRPr lang="en-US" dirty="0"/>
          </a:p>
        </p:txBody>
      </p:sp>
      <p:pic>
        <p:nvPicPr>
          <p:cNvPr id="16" name="Picture 5"/>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771383"/>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st Slide">
    <p:bg>
      <p:bgPr>
        <a:solidFill>
          <a:srgbClr val="66666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344" y="2366758"/>
            <a:ext cx="5110897" cy="1880010"/>
          </a:xfrm>
          <a:prstGeom prst="rect">
            <a:avLst/>
          </a:prstGeom>
        </p:spPr>
      </p:pic>
      <p:sp>
        <p:nvSpPr>
          <p:cNvPr id="3" name="Text Box 3"/>
          <p:cNvSpPr txBox="1">
            <a:spLocks noChangeArrowheads="1"/>
          </p:cNvSpPr>
          <p:nvPr userDrawn="1"/>
        </p:nvSpPr>
        <p:spPr bwMode="blackWhite">
          <a:xfrm>
            <a:off x="390627" y="6129210"/>
            <a:ext cx="8382000" cy="430887"/>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4099" eaLnBrk="0" hangingPunct="0">
              <a:defRPr/>
            </a:pPr>
            <a:r>
              <a:rPr lang="en-US" sz="700" kern="0" dirty="0" smtClean="0">
                <a:gradFill>
                  <a:gsLst>
                    <a:gs pos="0">
                      <a:srgbClr val="FFFFFF"/>
                    </a:gs>
                    <a:gs pos="100000">
                      <a:srgbClr val="FFFFFF"/>
                    </a:gs>
                  </a:gsLst>
                  <a:lin ang="5400000" scaled="0"/>
                </a:gradFill>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defRPr/>
            </a:pPr>
            <a:r>
              <a:rPr lang="en-US" sz="700" kern="0" dirty="0" smtClean="0">
                <a:gradFill>
                  <a:gsLst>
                    <a:gs pos="0">
                      <a:srgbClr val="FFFFFF"/>
                    </a:gs>
                    <a:gs pos="100000">
                      <a:srgbClr val="FFFFFF"/>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kern="0" dirty="0" smtClean="0">
                <a:gradFill>
                  <a:gsLst>
                    <a:gs pos="0">
                      <a:srgbClr val="FFFFFF"/>
                    </a:gs>
                    <a:gs pos="100000">
                      <a:srgbClr val="FFFFFF"/>
                    </a:gs>
                  </a:gsLst>
                  <a:lin ang="5400000" scaled="0"/>
                </a:gradFill>
                <a:ea typeface="Segoe UI" pitchFamily="34" charset="0"/>
                <a:cs typeface="Segoe UI" pitchFamily="34" charset="0"/>
              </a:rPr>
            </a:br>
            <a:r>
              <a:rPr lang="en-US" sz="700" kern="0" dirty="0" smtClean="0">
                <a:gradFill>
                  <a:gsLst>
                    <a:gs pos="0">
                      <a:srgbClr val="FFFFFF"/>
                    </a:gs>
                    <a:gs pos="100000">
                      <a:srgbClr val="FFFFFF"/>
                    </a:gs>
                  </a:gsLst>
                  <a:lin ang="5400000" scaled="0"/>
                </a:gradFill>
                <a:ea typeface="Segoe UI" pitchFamily="34" charset="0"/>
                <a:cs typeface="Segoe UI" pitchFamily="34" charset="0"/>
              </a:rPr>
              <a:t>MICROSOFT MAKES NO WARRANTIES, EXPRESS, IMPLIED OR STATUTORY, AS TO THE INFORMATION IN THIS PRESENTATION.</a:t>
            </a:r>
            <a:endParaRPr lang="en-US" sz="700" kern="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22579992"/>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5116" b="14660"/>
          <a:stretch/>
        </p:blipFill>
        <p:spPr bwMode="auto">
          <a:xfrm>
            <a:off x="0" y="924339"/>
            <a:ext cx="9144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97564" y="212566"/>
            <a:ext cx="1459048" cy="5485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black">
          <a:xfrm>
            <a:off x="7338215" y="6217332"/>
            <a:ext cx="1597155" cy="587503"/>
          </a:xfrm>
          <a:prstGeom prst="rect">
            <a:avLst/>
          </a:prstGeom>
          <a:noFill/>
          <a:ln>
            <a:noFill/>
          </a:ln>
        </p:spPr>
      </p:pic>
      <p:sp>
        <p:nvSpPr>
          <p:cNvPr id="3" name="Text Placeholder 2"/>
          <p:cNvSpPr>
            <a:spLocks noGrp="1"/>
          </p:cNvSpPr>
          <p:nvPr>
            <p:ph type="body" sz="quarter" idx="12"/>
          </p:nvPr>
        </p:nvSpPr>
        <p:spPr>
          <a:xfrm>
            <a:off x="0" y="2990883"/>
            <a:ext cx="9144000" cy="1591056"/>
          </a:xfrm>
          <a:solidFill>
            <a:sysClr val="windowText" lastClr="000000">
              <a:alpha val="60000"/>
            </a:sysClr>
          </a:solidFill>
        </p:spPr>
        <p:txBody>
          <a:bodyPr lIns="365760" tIns="91440" rIns="365760" bIns="91440" anchor="ctr" anchorCtr="0">
            <a:noAutofit/>
          </a:bodyPr>
          <a:lstStyle>
            <a:lvl1pPr marL="3175" indent="0">
              <a:lnSpc>
                <a:spcPts val="4200"/>
              </a:lnSpc>
              <a:spcBef>
                <a:spcPts val="0"/>
              </a:spcBef>
              <a:buFontTx/>
              <a:buNone/>
              <a:defRPr sz="3000">
                <a:gradFill>
                  <a:gsLst>
                    <a:gs pos="0">
                      <a:schemeClr val="bg1"/>
                    </a:gs>
                    <a:gs pos="100000">
                      <a:schemeClr val="bg1"/>
                    </a:gs>
                  </a:gsLst>
                  <a:lin ang="5400000" scaled="0"/>
                </a:gradFill>
                <a:latin typeface="+mj-lt"/>
              </a:defRPr>
            </a:lvl1pPr>
            <a:lvl2pPr marL="3175" indent="0">
              <a:lnSpc>
                <a:spcPts val="4200"/>
              </a:lnSpc>
              <a:spcBef>
                <a:spcPts val="0"/>
              </a:spcBef>
              <a:buFontTx/>
              <a:buNone/>
              <a:defRPr sz="4000">
                <a:gradFill>
                  <a:gsLst>
                    <a:gs pos="0">
                      <a:schemeClr val="bg1"/>
                    </a:gs>
                    <a:gs pos="100000">
                      <a:schemeClr val="bg1"/>
                    </a:gs>
                  </a:gsLst>
                  <a:lin ang="5400000" scaled="0"/>
                </a:gradFill>
                <a:latin typeface="+mj-lt"/>
              </a:defRPr>
            </a:lvl2pPr>
            <a:lvl3pPr marL="472867" indent="0">
              <a:buFontTx/>
              <a:buNone/>
              <a:defRPr>
                <a:gradFill>
                  <a:gsLst>
                    <a:gs pos="0">
                      <a:schemeClr val="bg1"/>
                    </a:gs>
                    <a:gs pos="100000">
                      <a:schemeClr val="bg1"/>
                    </a:gs>
                  </a:gsLst>
                  <a:lin ang="5400000" scaled="0"/>
                </a:gradFill>
                <a:latin typeface="+mj-lt"/>
              </a:defRPr>
            </a:lvl3pPr>
            <a:lvl4pPr marL="944543" indent="0">
              <a:buFontTx/>
              <a:buNone/>
              <a:defRPr>
                <a:gradFill>
                  <a:gsLst>
                    <a:gs pos="0">
                      <a:schemeClr val="bg1"/>
                    </a:gs>
                    <a:gs pos="100000">
                      <a:schemeClr val="bg1"/>
                    </a:gs>
                  </a:gsLst>
                  <a:lin ang="5400000" scaled="0"/>
                </a:gradFill>
                <a:latin typeface="+mj-lt"/>
              </a:defRPr>
            </a:lvl4pPr>
            <a:lvl5pPr marL="1112489" indent="0">
              <a:buFontTx/>
              <a:buNone/>
              <a:defRPr>
                <a:gradFill>
                  <a:gsLst>
                    <a:gs pos="0">
                      <a:schemeClr val="bg1"/>
                    </a:gs>
                    <a:gs pos="100000">
                      <a:schemeClr val="bg1"/>
                    </a:gs>
                  </a:gsLst>
                  <a:lin ang="5400000" scaled="0"/>
                </a:gradFill>
                <a:latin typeface="+mj-lt"/>
              </a:defRPr>
            </a:lvl5pPr>
          </a:lstStyle>
          <a:p>
            <a:pPr lvl="0"/>
            <a:r>
              <a:rPr lang="en-US" dirty="0" smtClean="0"/>
              <a:t>Click to edit Master text styles</a:t>
            </a:r>
          </a:p>
          <a:p>
            <a:pPr lvl="1"/>
            <a:r>
              <a:rPr lang="en-US" dirty="0" smtClean="0"/>
              <a:t>Second level</a:t>
            </a:r>
          </a:p>
        </p:txBody>
      </p:sp>
      <p:pic>
        <p:nvPicPr>
          <p:cNvPr id="18" name="Picture 5"/>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397564"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8015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64797"/>
          </a:xfrm>
        </p:spPr>
        <p:txBody>
          <a:bodyPr/>
          <a:lstStyle>
            <a:lvl1pPr>
              <a:defRPr>
                <a:gradFill>
                  <a:gsLst>
                    <a:gs pos="0">
                      <a:schemeClr val="tx2"/>
                    </a:gs>
                    <a:gs pos="100000">
                      <a:schemeClr val="tx2"/>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782265"/>
          </a:xfrm>
        </p:spPr>
        <p:txBody>
          <a:bodyPr/>
          <a:lstStyle>
            <a:lvl1pPr marL="0" indent="0">
              <a:spcBef>
                <a:spcPts val="0"/>
              </a:spcBef>
              <a:spcAft>
                <a:spcPts val="675"/>
              </a:spcAft>
              <a:buNone/>
              <a:defRPr sz="3200" spc="-100" baseline="0">
                <a:latin typeface="Segoe UI Light" pitchFamily="34" charset="0"/>
              </a:defRPr>
            </a:lvl1pPr>
            <a:lvl2pPr marL="0" indent="0">
              <a:spcBef>
                <a:spcPts val="0"/>
              </a:spcBef>
              <a:spcAft>
                <a:spcPts val="300"/>
              </a:spcAft>
              <a:buNone/>
              <a:defRPr sz="1800" spc="-50" baseline="0"/>
            </a:lvl2pPr>
            <a:lvl3pPr marL="0" indent="0">
              <a:spcBef>
                <a:spcPts val="0"/>
              </a:spcBef>
              <a:spcAft>
                <a:spcPts val="300"/>
              </a:spcAft>
              <a:buNone/>
              <a:defRPr sz="1500"/>
            </a:lvl3pPr>
            <a:lvl4pPr marL="0" indent="0">
              <a:spcBef>
                <a:spcPts val="0"/>
              </a:spcBef>
              <a:spcAft>
                <a:spcPts val="300"/>
              </a:spcAft>
              <a:buNone/>
              <a:defRPr/>
            </a:lvl4pPr>
            <a:lvl5pPr marL="0" indent="0">
              <a:spcBef>
                <a:spcPts val="0"/>
              </a:spcBef>
              <a:spcAft>
                <a:spcPts val="300"/>
              </a:spcAft>
              <a:buNone/>
              <a:defRPr/>
            </a:lvl5pPr>
          </a:lstStyle>
          <a:p>
            <a:pPr lvl="0"/>
            <a:r>
              <a:rPr lang="en-US" dirty="0" smtClean="0"/>
              <a:t>Click to edit Master text styles</a:t>
            </a:r>
          </a:p>
          <a:p>
            <a:pPr lvl="1"/>
            <a:r>
              <a:rPr lang="en-US" dirty="0" smtClean="0"/>
              <a:t>Second level</a:t>
            </a:r>
          </a:p>
        </p:txBody>
      </p:sp>
      <p:pic>
        <p:nvPicPr>
          <p:cNvPr id="4"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1536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64797"/>
          </a:xfrm>
        </p:spPr>
        <p:txBody>
          <a:bodyPr/>
          <a:lstStyle>
            <a:lvl1pPr>
              <a:defRPr>
                <a:gradFill>
                  <a:gsLst>
                    <a:gs pos="0">
                      <a:schemeClr val="tx2"/>
                    </a:gs>
                    <a:gs pos="100000">
                      <a:schemeClr val="tx2"/>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3492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3734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chemeClr val="tx2"/>
                    </a:gs>
                    <a:gs pos="100000">
                      <a:schemeClr val="tx2"/>
                    </a:gs>
                  </a:gsLst>
                  <a:lin ang="54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9436" y="1447800"/>
            <a:ext cx="8363938" cy="34925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24168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chemeClr val="tx2"/>
                    </a:gs>
                    <a:gs pos="100000">
                      <a:schemeClr val="tx2"/>
                    </a:gs>
                  </a:gsLst>
                  <a:lin ang="5400000" scaled="0"/>
                </a:gradFill>
              </a:defRPr>
            </a:lvl1pPr>
          </a:lstStyle>
          <a:p>
            <a:r>
              <a:rPr lang="en-US" dirty="0" smtClean="0"/>
              <a:t>Click to edit Master title style</a:t>
            </a:r>
            <a:endParaRPr lang="en-US" dirty="0"/>
          </a:p>
        </p:txBody>
      </p:sp>
      <p:pic>
        <p:nvPicPr>
          <p:cNvPr id="3"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84526"/>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7680866" y="6375576"/>
            <a:ext cx="1143000" cy="261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6434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2858" cy="68571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flipV="1">
            <a:off x="0" y="0"/>
            <a:ext cx="9144000" cy="6857142"/>
          </a:xfrm>
          <a:prstGeom prst="rect">
            <a:avLst/>
          </a:prstGeom>
          <a:gradFill>
            <a:gsLst>
              <a:gs pos="0">
                <a:schemeClr val="tx1"/>
              </a:gs>
              <a:gs pos="100000">
                <a:schemeClr val="tx1">
                  <a:alpha val="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7" name="Picture 5"/>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386091" y="3236912"/>
            <a:ext cx="8367383" cy="668337"/>
          </a:xfrm>
        </p:spPr>
        <p:txBody>
          <a:bodyPr/>
          <a:lstStyle>
            <a:lvl1pPr marL="0" indent="0">
              <a:buFontTx/>
              <a:buNone/>
              <a:defRPr sz="4800" spc="-100" baseline="0">
                <a:gradFill>
                  <a:gsLst>
                    <a:gs pos="0">
                      <a:schemeClr val="bg1"/>
                    </a:gs>
                    <a:gs pos="100000">
                      <a:schemeClr val="bg1"/>
                    </a:gs>
                  </a:gsLst>
                  <a:lin ang="5400000" scaled="0"/>
                </a:gradFill>
                <a:latin typeface="+mj-lt"/>
              </a:defRPr>
            </a:lvl1pPr>
            <a:lvl2pPr marL="259661" indent="0">
              <a:buFontTx/>
              <a:buNone/>
              <a:defRPr>
                <a:gradFill>
                  <a:gsLst>
                    <a:gs pos="0">
                      <a:schemeClr val="bg1"/>
                    </a:gs>
                    <a:gs pos="100000">
                      <a:schemeClr val="bg1"/>
                    </a:gs>
                  </a:gsLst>
                  <a:lin ang="5400000" scaled="0"/>
                </a:gradFill>
                <a:latin typeface="+mj-lt"/>
              </a:defRPr>
            </a:lvl2pPr>
            <a:lvl3pPr marL="472867" indent="0">
              <a:buFontTx/>
              <a:buNone/>
              <a:defRPr>
                <a:gradFill>
                  <a:gsLst>
                    <a:gs pos="0">
                      <a:schemeClr val="bg1"/>
                    </a:gs>
                    <a:gs pos="100000">
                      <a:schemeClr val="bg1"/>
                    </a:gs>
                  </a:gsLst>
                  <a:lin ang="5400000" scaled="0"/>
                </a:gradFill>
                <a:latin typeface="+mj-lt"/>
              </a:defRPr>
            </a:lvl3pPr>
            <a:lvl4pPr marL="944543" indent="0">
              <a:buFontTx/>
              <a:buNone/>
              <a:defRPr>
                <a:gradFill>
                  <a:gsLst>
                    <a:gs pos="0">
                      <a:schemeClr val="bg1"/>
                    </a:gs>
                    <a:gs pos="100000">
                      <a:schemeClr val="bg1"/>
                    </a:gs>
                  </a:gsLst>
                  <a:lin ang="5400000" scaled="0"/>
                </a:gradFill>
                <a:latin typeface="+mj-lt"/>
              </a:defRPr>
            </a:lvl4pPr>
            <a:lvl5pPr marL="1112489" indent="0">
              <a:buFontTx/>
              <a:buNone/>
              <a:defRPr>
                <a:gradFill>
                  <a:gsLst>
                    <a:gs pos="0">
                      <a:schemeClr val="bg1"/>
                    </a:gs>
                    <a:gs pos="100000">
                      <a:schemeClr val="bg1"/>
                    </a:gs>
                  </a:gsLst>
                  <a:lin ang="5400000" scaled="0"/>
                </a:gradFill>
                <a:latin typeface="+mj-lt"/>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19914143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9180" t="12802" r="14900" b="1173"/>
          <a:stretch/>
        </p:blipFill>
        <p:spPr bwMode="auto">
          <a:xfrm>
            <a:off x="0" y="0"/>
            <a:ext cx="9142858" cy="6857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0"/>
          </p:nvPr>
        </p:nvSpPr>
        <p:spPr>
          <a:xfrm>
            <a:off x="386091" y="3236912"/>
            <a:ext cx="8367383" cy="668337"/>
          </a:xfrm>
        </p:spPr>
        <p:txBody>
          <a:bodyPr/>
          <a:lstStyle>
            <a:lvl1pPr marL="0" indent="0">
              <a:buFontTx/>
              <a:buNone/>
              <a:defRPr sz="4800" spc="-100" baseline="0">
                <a:gradFill>
                  <a:gsLst>
                    <a:gs pos="0">
                      <a:schemeClr val="bg1"/>
                    </a:gs>
                    <a:gs pos="100000">
                      <a:schemeClr val="bg1"/>
                    </a:gs>
                  </a:gsLst>
                  <a:lin ang="5400000" scaled="0"/>
                </a:gradFill>
                <a:latin typeface="+mj-lt"/>
              </a:defRPr>
            </a:lvl1pPr>
            <a:lvl2pPr marL="259661" indent="0">
              <a:buFontTx/>
              <a:buNone/>
              <a:defRPr>
                <a:gradFill>
                  <a:gsLst>
                    <a:gs pos="0">
                      <a:schemeClr val="bg1"/>
                    </a:gs>
                    <a:gs pos="100000">
                      <a:schemeClr val="bg1"/>
                    </a:gs>
                  </a:gsLst>
                  <a:lin ang="5400000" scaled="0"/>
                </a:gradFill>
                <a:latin typeface="+mj-lt"/>
              </a:defRPr>
            </a:lvl2pPr>
            <a:lvl3pPr marL="472867" indent="0">
              <a:buFontTx/>
              <a:buNone/>
              <a:defRPr>
                <a:gradFill>
                  <a:gsLst>
                    <a:gs pos="0">
                      <a:schemeClr val="bg1"/>
                    </a:gs>
                    <a:gs pos="100000">
                      <a:schemeClr val="bg1"/>
                    </a:gs>
                  </a:gsLst>
                  <a:lin ang="5400000" scaled="0"/>
                </a:gradFill>
                <a:latin typeface="+mj-lt"/>
              </a:defRPr>
            </a:lvl3pPr>
            <a:lvl4pPr marL="944543" indent="0">
              <a:buFontTx/>
              <a:buNone/>
              <a:defRPr>
                <a:gradFill>
                  <a:gsLst>
                    <a:gs pos="0">
                      <a:schemeClr val="bg1"/>
                    </a:gs>
                    <a:gs pos="100000">
                      <a:schemeClr val="bg1"/>
                    </a:gs>
                  </a:gsLst>
                  <a:lin ang="5400000" scaled="0"/>
                </a:gradFill>
                <a:latin typeface="+mj-lt"/>
              </a:defRPr>
            </a:lvl4pPr>
            <a:lvl5pPr marL="1112489" indent="0">
              <a:buFontTx/>
              <a:buNone/>
              <a:defRPr>
                <a:gradFill>
                  <a:gsLst>
                    <a:gs pos="0">
                      <a:schemeClr val="bg1"/>
                    </a:gs>
                    <a:gs pos="100000">
                      <a:schemeClr val="bg1"/>
                    </a:gs>
                  </a:gsLst>
                  <a:lin ang="5400000" scaled="0"/>
                </a:gradFill>
                <a:latin typeface="+mj-lt"/>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291403782"/>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447801"/>
            <a:ext cx="8363937" cy="1932837"/>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69786927"/>
      </p:ext>
    </p:extLst>
  </p:cSld>
  <p:clrMap bg1="lt1" tx1="dk1" bg2="lt2" tx2="dk2" accent1="accent1" accent2="accent2" accent3="accent3" accent4="accent4" accent5="accent5" accent6="accent6" hlink="hlink" folHlink="folHlink"/>
  <p:sldLayoutIdLst>
    <p:sldLayoutId id="2147483775" r:id="rId1"/>
    <p:sldLayoutId id="2147483780" r:id="rId2"/>
    <p:sldLayoutId id="2147483744" r:id="rId3"/>
    <p:sldLayoutId id="2147483735" r:id="rId4"/>
    <p:sldLayoutId id="2147483736" r:id="rId5"/>
    <p:sldLayoutId id="2147483739" r:id="rId6"/>
    <p:sldLayoutId id="2147483740" r:id="rId7"/>
    <p:sldLayoutId id="2147483777" r:id="rId8"/>
    <p:sldLayoutId id="2147483779" r:id="rId9"/>
    <p:sldLayoutId id="2147483778" r:id="rId10"/>
    <p:sldLayoutId id="2147483776" r:id="rId11"/>
  </p:sldLayoutIdLst>
  <p:transition>
    <p:fade/>
  </p:transition>
  <p:timing>
    <p:tnLst>
      <p:par>
        <p:cTn id="1" dur="indefinite" restart="never" nodeType="tmRoot"/>
      </p:par>
    </p:tnLst>
  </p:timing>
  <p:txStyles>
    <p:titleStyle>
      <a:lvl1pPr algn="l" defTabSz="686047" rtl="0" eaLnBrk="1" latinLnBrk="0" hangingPunct="1">
        <a:lnSpc>
          <a:spcPct val="90000"/>
        </a:lnSpc>
        <a:spcBef>
          <a:spcPct val="0"/>
        </a:spcBef>
        <a:buNone/>
        <a:defRPr lang="en-US" sz="4800" b="0" kern="1200" cap="none" spc="-100" baseline="0" dirty="0" smtClean="0">
          <a:ln w="3175">
            <a:noFill/>
          </a:ln>
          <a:gradFill>
            <a:gsLst>
              <a:gs pos="0">
                <a:schemeClr val="tx2"/>
              </a:gs>
              <a:gs pos="100000">
                <a:schemeClr val="tx2"/>
              </a:gs>
            </a:gsLst>
            <a:lin ang="5400000" scaled="0"/>
          </a:gradFill>
          <a:effectLst/>
          <a:latin typeface="Segoe UI Light" pitchFamily="34" charset="0"/>
          <a:ea typeface="+mn-ea"/>
          <a:cs typeface="Arial" charset="0"/>
        </a:defRPr>
      </a:lvl1pPr>
    </p:titleStyle>
    <p:body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6047" rtl="0" eaLnBrk="1" latinLnBrk="0" hangingPunct="1">
        <a:defRPr sz="1400" kern="1200">
          <a:solidFill>
            <a:schemeClr val="tx1"/>
          </a:solidFill>
          <a:latin typeface="+mn-lt"/>
          <a:ea typeface="+mn-ea"/>
          <a:cs typeface="+mn-cs"/>
        </a:defRPr>
      </a:lvl1pPr>
      <a:lvl2pPr marL="343024" algn="l" defTabSz="686047" rtl="0" eaLnBrk="1" latinLnBrk="0" hangingPunct="1">
        <a:defRPr sz="1400" kern="1200">
          <a:solidFill>
            <a:schemeClr val="tx1"/>
          </a:solidFill>
          <a:latin typeface="+mn-lt"/>
          <a:ea typeface="+mn-ea"/>
          <a:cs typeface="+mn-cs"/>
        </a:defRPr>
      </a:lvl2pPr>
      <a:lvl3pPr marL="686047" algn="l" defTabSz="686047" rtl="0" eaLnBrk="1" latinLnBrk="0" hangingPunct="1">
        <a:defRPr sz="1400" kern="1200">
          <a:solidFill>
            <a:schemeClr val="tx1"/>
          </a:solidFill>
          <a:latin typeface="+mn-lt"/>
          <a:ea typeface="+mn-ea"/>
          <a:cs typeface="+mn-cs"/>
        </a:defRPr>
      </a:lvl3pPr>
      <a:lvl4pPr marL="1029070" algn="l" defTabSz="686047" rtl="0" eaLnBrk="1" latinLnBrk="0" hangingPunct="1">
        <a:defRPr sz="1400" kern="1200">
          <a:solidFill>
            <a:schemeClr val="tx1"/>
          </a:solidFill>
          <a:latin typeface="+mn-lt"/>
          <a:ea typeface="+mn-ea"/>
          <a:cs typeface="+mn-cs"/>
        </a:defRPr>
      </a:lvl4pPr>
      <a:lvl5pPr marL="1372094" algn="l" defTabSz="686047" rtl="0" eaLnBrk="1" latinLnBrk="0" hangingPunct="1">
        <a:defRPr sz="1400" kern="1200">
          <a:solidFill>
            <a:schemeClr val="tx1"/>
          </a:solidFill>
          <a:latin typeface="+mn-lt"/>
          <a:ea typeface="+mn-ea"/>
          <a:cs typeface="+mn-cs"/>
        </a:defRPr>
      </a:lvl5pPr>
      <a:lvl6pPr marL="1715118" algn="l" defTabSz="686047" rtl="0" eaLnBrk="1" latinLnBrk="0" hangingPunct="1">
        <a:defRPr sz="1400" kern="1200">
          <a:solidFill>
            <a:schemeClr val="tx1"/>
          </a:solidFill>
          <a:latin typeface="+mn-lt"/>
          <a:ea typeface="+mn-ea"/>
          <a:cs typeface="+mn-cs"/>
        </a:defRPr>
      </a:lvl6pPr>
      <a:lvl7pPr marL="2058140" algn="l" defTabSz="686047" rtl="0" eaLnBrk="1" latinLnBrk="0" hangingPunct="1">
        <a:defRPr sz="1400" kern="1200">
          <a:solidFill>
            <a:schemeClr val="tx1"/>
          </a:solidFill>
          <a:latin typeface="+mn-lt"/>
          <a:ea typeface="+mn-ea"/>
          <a:cs typeface="+mn-cs"/>
        </a:defRPr>
      </a:lvl7pPr>
      <a:lvl8pPr marL="2401164" algn="l" defTabSz="686047" rtl="0" eaLnBrk="1" latinLnBrk="0" hangingPunct="1">
        <a:defRPr sz="1400" kern="1200">
          <a:solidFill>
            <a:schemeClr val="tx1"/>
          </a:solidFill>
          <a:latin typeface="+mn-lt"/>
          <a:ea typeface="+mn-ea"/>
          <a:cs typeface="+mn-cs"/>
        </a:defRPr>
      </a:lvl8pPr>
      <a:lvl9pPr marL="2744188" algn="l" defTabSz="6860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advertise.bingads.microsoft.com/en-us/coming-from-adwords?s&amp;s"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hyperlink" Target="http://advertise.bingads.microsoft.com/en-us/local-advertising"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advertise.bingads.microsoft.com/en-us/product-help/bingads/topic?market=en-US&amp;project=adCenter_live_std&amp;querytype=topic&amp;query=MOONSHOT_CONC_BroadMatchModifier.htm"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community.bingads.microsoft.com/ads/en/bingads/b/blog/archive/2012/10/09/new-feature-introducing-sitelink-extensions-in-bing-ads-ppc-sem-advertising.aspx"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advertise.bingads.microsoft.com/en-us/vertical-insights" TargetMode="External"/><Relationship Id="rId2" Type="http://schemas.openxmlformats.org/officeDocument/2006/relationships/hyperlink" Target="http://advertise.bingads.microsoft.com/en-us/bingads-downloads/bingads-intelligence" TargetMode="External"/><Relationship Id="rId1" Type="http://schemas.openxmlformats.org/officeDocument/2006/relationships/slideLayout" Target="../slideLayouts/slideLayout3.xml"/><Relationship Id="rId4" Type="http://schemas.openxmlformats.org/officeDocument/2006/relationships/hyperlink" Target="http://community.bingads.microsoft.com/ads/en/bing-busines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chart" Target="../charts/char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fp\Work\White_Whale\3-30133_Lauren_McPhee\Images\SuperStock_1795R-21854.jpg"/>
          <p:cNvPicPr>
            <a:picLocks noChangeAspect="1" noChangeArrowheads="1"/>
          </p:cNvPicPr>
          <p:nvPr/>
        </p:nvPicPr>
        <p:blipFill rotWithShape="1">
          <a:blip r:embed="rId3">
            <a:extLst>
              <a:ext uri="{28A0092B-C50C-407E-A947-70E740481C1C}">
                <a14:useLocalDpi xmlns:a14="http://schemas.microsoft.com/office/drawing/2010/main" val="0"/>
              </a:ext>
            </a:extLst>
          </a:blip>
          <a:srcRect l="3884" t="26088" b="534"/>
          <a:stretch/>
        </p:blipFill>
        <p:spPr bwMode="auto">
          <a:xfrm>
            <a:off x="0" y="923925"/>
            <a:ext cx="9144000" cy="5235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2"/>
          </p:nvPr>
        </p:nvSpPr>
        <p:spPr>
          <a:xfrm>
            <a:off x="0" y="4583112"/>
            <a:ext cx="9144000" cy="1591056"/>
          </a:xfrm>
        </p:spPr>
        <p:txBody>
          <a:bodyPr rIns="274320"/>
          <a:lstStyle/>
          <a:p>
            <a:r>
              <a:rPr lang="en-US" sz="5400" dirty="0" smtClean="0">
                <a:gradFill>
                  <a:gsLst>
                    <a:gs pos="0">
                      <a:schemeClr val="bg1"/>
                    </a:gs>
                    <a:gs pos="88000">
                      <a:schemeClr val="bg1"/>
                    </a:gs>
                  </a:gsLst>
                  <a:lin ang="16200000" scaled="1"/>
                </a:gradFill>
              </a:rPr>
              <a:t>Bing Ads Holiday Webinar</a:t>
            </a:r>
            <a:endParaRPr lang="en-US" sz="5400" dirty="0">
              <a:gradFill>
                <a:gsLst>
                  <a:gs pos="0">
                    <a:schemeClr val="bg1"/>
                  </a:gs>
                  <a:gs pos="88000">
                    <a:schemeClr val="bg1"/>
                  </a:gs>
                </a:gsLst>
                <a:lin ang="16200000" scaled="1"/>
              </a:gradFill>
            </a:endParaRPr>
          </a:p>
        </p:txBody>
      </p:sp>
    </p:spTree>
    <p:extLst>
      <p:ext uri="{BB962C8B-B14F-4D97-AF65-F5344CB8AC3E}">
        <p14:creationId xmlns:p14="http://schemas.microsoft.com/office/powerpoint/2010/main" val="19063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4800" dirty="0" smtClean="0">
                <a:gradFill>
                  <a:gsLst>
                    <a:gs pos="0">
                      <a:srgbClr val="FFFFFF"/>
                    </a:gs>
                    <a:gs pos="88000">
                      <a:srgbClr val="FFFFFF"/>
                    </a:gs>
                  </a:gsLst>
                  <a:lin ang="16200000" scaled="1"/>
                </a:gradFill>
              </a:rPr>
              <a:t>Optimization strategies</a:t>
            </a:r>
            <a:endParaRPr lang="en-US" sz="4800" dirty="0">
              <a:gradFill>
                <a:gsLst>
                  <a:gs pos="0">
                    <a:srgbClr val="FFFFFF"/>
                  </a:gs>
                  <a:gs pos="88000">
                    <a:srgbClr val="FFFFFF"/>
                  </a:gs>
                </a:gsLst>
                <a:lin ang="16200000" scaled="1"/>
              </a:gradFill>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02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525" y="2454294"/>
            <a:ext cx="1600200" cy="3414667"/>
          </a:xfrm>
          <a:prstGeom prst="rect">
            <a:avLst/>
          </a:prstGeom>
          <a:solidFill>
            <a:schemeClr val="bg2">
              <a:lumMod val="90000"/>
            </a:schemeClr>
          </a:solidFill>
          <a:ln>
            <a:noFill/>
          </a:ln>
        </p:spPr>
        <p:txBody>
          <a:bodyPr wrap="square" tIns="91440" rIns="45720">
            <a:noAutofit/>
          </a:bodyPr>
          <a:lstStyle/>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Create holiday </a:t>
            </a:r>
            <a:br>
              <a:rPr lang="en-US" sz="1200" kern="0" dirty="0">
                <a:gradFill>
                  <a:gsLst>
                    <a:gs pos="100000">
                      <a:schemeClr val="tx1">
                        <a:lumMod val="75000"/>
                        <a:lumOff val="25000"/>
                      </a:schemeClr>
                    </a:gs>
                    <a:gs pos="1000">
                      <a:schemeClr val="tx1">
                        <a:lumMod val="75000"/>
                        <a:lumOff val="25000"/>
                      </a:schemeClr>
                    </a:gs>
                  </a:gsLst>
                  <a:lin ang="5400000" scaled="0"/>
                </a:gradFill>
              </a:rPr>
            </a:br>
            <a:r>
              <a:rPr lang="en-US" sz="1200" kern="0" dirty="0">
                <a:gradFill>
                  <a:gsLst>
                    <a:gs pos="100000">
                      <a:schemeClr val="tx1">
                        <a:lumMod val="75000"/>
                        <a:lumOff val="25000"/>
                      </a:schemeClr>
                    </a:gs>
                    <a:gs pos="1000">
                      <a:schemeClr val="tx1">
                        <a:lumMod val="75000"/>
                        <a:lumOff val="25000"/>
                      </a:schemeClr>
                    </a:gs>
                  </a:gsLst>
                  <a:lin ang="5400000" scaled="0"/>
                </a:gradFill>
              </a:rPr>
              <a:t>keyword </a:t>
            </a:r>
            <a:r>
              <a:rPr lang="en-US" sz="1200" kern="0" dirty="0" smtClean="0">
                <a:gradFill>
                  <a:gsLst>
                    <a:gs pos="100000">
                      <a:schemeClr val="tx1">
                        <a:lumMod val="75000"/>
                        <a:lumOff val="25000"/>
                      </a:schemeClr>
                    </a:gs>
                    <a:gs pos="1000">
                      <a:schemeClr val="tx1">
                        <a:lumMod val="75000"/>
                        <a:lumOff val="25000"/>
                      </a:schemeClr>
                    </a:gs>
                  </a:gsLst>
                  <a:lin ang="5400000" scaled="0"/>
                </a:gradFill>
              </a:rPr>
              <a:t>list</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Use </a:t>
            </a:r>
            <a:r>
              <a:rPr lang="en-US" sz="1200" kern="0" dirty="0" smtClean="0">
                <a:gradFill>
                  <a:gsLst>
                    <a:gs pos="100000">
                      <a:schemeClr val="tx1">
                        <a:lumMod val="75000"/>
                        <a:lumOff val="25000"/>
                      </a:schemeClr>
                    </a:gs>
                    <a:gs pos="1000">
                      <a:schemeClr val="tx1">
                        <a:lumMod val="75000"/>
                        <a:lumOff val="25000"/>
                      </a:schemeClr>
                    </a:gs>
                  </a:gsLst>
                  <a:lin ang="5400000" scaled="0"/>
                </a:gradFill>
              </a:rPr>
              <a:t>competitive bids</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Monitor </a:t>
            </a:r>
            <a:r>
              <a:rPr lang="en-US" sz="1200" kern="0" dirty="0" smtClean="0">
                <a:gradFill>
                  <a:gsLst>
                    <a:gs pos="100000">
                      <a:schemeClr val="tx1">
                        <a:lumMod val="75000"/>
                        <a:lumOff val="25000"/>
                      </a:schemeClr>
                    </a:gs>
                    <a:gs pos="1000">
                      <a:schemeClr val="tx1">
                        <a:lumMod val="75000"/>
                        <a:lumOff val="25000"/>
                      </a:schemeClr>
                    </a:gs>
                  </a:gsLst>
                  <a:lin ang="5400000" scaled="0"/>
                </a:gradFill>
              </a:rPr>
              <a:t>position</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spc="-30" dirty="0">
                <a:gradFill>
                  <a:gsLst>
                    <a:gs pos="100000">
                      <a:schemeClr val="tx1">
                        <a:lumMod val="75000"/>
                        <a:lumOff val="25000"/>
                      </a:schemeClr>
                    </a:gs>
                    <a:gs pos="1000">
                      <a:schemeClr val="tx1">
                        <a:lumMod val="75000"/>
                        <a:lumOff val="25000"/>
                      </a:schemeClr>
                    </a:gs>
                  </a:gsLst>
                  <a:lin ang="5400000" scaled="0"/>
                </a:gradFill>
              </a:rPr>
              <a:t>Bid on all </a:t>
            </a:r>
            <a:r>
              <a:rPr lang="en-US" sz="1200" kern="0" spc="-30" dirty="0" smtClean="0">
                <a:gradFill>
                  <a:gsLst>
                    <a:gs pos="100000">
                      <a:schemeClr val="tx1">
                        <a:lumMod val="75000"/>
                        <a:lumOff val="25000"/>
                      </a:schemeClr>
                    </a:gs>
                    <a:gs pos="1000">
                      <a:schemeClr val="tx1">
                        <a:lumMod val="75000"/>
                        <a:lumOff val="25000"/>
                      </a:schemeClr>
                    </a:gs>
                  </a:gsLst>
                  <a:lin ang="5400000" scaled="0"/>
                </a:gradFill>
              </a:rPr>
              <a:t>Match Types</a:t>
            </a:r>
            <a:endParaRPr lang="en-US" sz="1200" kern="0" spc="-3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Identify </a:t>
            </a:r>
            <a:r>
              <a:rPr lang="en-US" sz="1200" kern="0" dirty="0" smtClean="0">
                <a:gradFill>
                  <a:gsLst>
                    <a:gs pos="100000">
                      <a:schemeClr val="tx1">
                        <a:lumMod val="75000"/>
                        <a:lumOff val="25000"/>
                      </a:schemeClr>
                    </a:gs>
                    <a:gs pos="1000">
                      <a:schemeClr val="tx1">
                        <a:lumMod val="75000"/>
                        <a:lumOff val="25000"/>
                      </a:schemeClr>
                    </a:gs>
                  </a:gsLst>
                  <a:lin ang="5400000" scaled="0"/>
                </a:gradFill>
              </a:rPr>
              <a:t>negative keywords</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Solve editorial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issues early</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6" name="Rectangle 5"/>
          <p:cNvSpPr/>
          <p:nvPr/>
        </p:nvSpPr>
        <p:spPr bwMode="auto">
          <a:xfrm>
            <a:off x="390525" y="1960563"/>
            <a:ext cx="1599776" cy="512049"/>
          </a:xfrm>
          <a:prstGeom prst="rect">
            <a:avLst/>
          </a:prstGeom>
          <a:solidFill>
            <a:schemeClr val="accent5"/>
          </a:solidFill>
          <a:ln>
            <a:noFill/>
          </a:ln>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9" name="Rectangle 8"/>
          <p:cNvSpPr/>
          <p:nvPr/>
        </p:nvSpPr>
        <p:spPr>
          <a:xfrm>
            <a:off x="2083721" y="2454294"/>
            <a:ext cx="1600200" cy="3414667"/>
          </a:xfrm>
          <a:prstGeom prst="rect">
            <a:avLst/>
          </a:prstGeom>
          <a:solidFill>
            <a:schemeClr val="bg2">
              <a:lumMod val="90000"/>
            </a:schemeClr>
          </a:solidFill>
          <a:ln>
            <a:noFill/>
          </a:ln>
        </p:spPr>
        <p:txBody>
          <a:bodyPr wrap="square" tIns="91440" rIns="45720">
            <a:noAutofit/>
          </a:bodyPr>
          <a:lstStyle/>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Test ad copy early</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Create dynamic </a:t>
            </a:r>
            <a:br>
              <a:rPr lang="en-US" sz="1200" kern="0" dirty="0">
                <a:gradFill>
                  <a:gsLst>
                    <a:gs pos="100000">
                      <a:schemeClr val="tx1">
                        <a:lumMod val="75000"/>
                        <a:lumOff val="25000"/>
                      </a:schemeClr>
                    </a:gs>
                    <a:gs pos="1000">
                      <a:schemeClr val="tx1">
                        <a:lumMod val="75000"/>
                        <a:lumOff val="25000"/>
                      </a:schemeClr>
                    </a:gs>
                  </a:gsLst>
                  <a:lin ang="5400000" scaled="0"/>
                </a:gradFill>
              </a:rPr>
            </a:br>
            <a:r>
              <a:rPr lang="en-US" sz="1200" kern="0" dirty="0">
                <a:gradFill>
                  <a:gsLst>
                    <a:gs pos="100000">
                      <a:schemeClr val="tx1">
                        <a:lumMod val="75000"/>
                        <a:lumOff val="25000"/>
                      </a:schemeClr>
                    </a:gs>
                    <a:gs pos="1000">
                      <a:schemeClr val="tx1">
                        <a:lumMod val="75000"/>
                        <a:lumOff val="25000"/>
                      </a:schemeClr>
                    </a:gs>
                  </a:gsLst>
                  <a:lin ang="5400000" scaled="0"/>
                </a:gradFill>
              </a:rPr>
              <a:t>ad copy</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Include pricing </a:t>
            </a:r>
            <a:br>
              <a:rPr lang="en-US" sz="1200" kern="0" dirty="0">
                <a:gradFill>
                  <a:gsLst>
                    <a:gs pos="100000">
                      <a:schemeClr val="tx1">
                        <a:lumMod val="75000"/>
                        <a:lumOff val="25000"/>
                      </a:schemeClr>
                    </a:gs>
                    <a:gs pos="1000">
                      <a:schemeClr val="tx1">
                        <a:lumMod val="75000"/>
                        <a:lumOff val="25000"/>
                      </a:schemeClr>
                    </a:gs>
                  </a:gsLst>
                  <a:lin ang="5400000" scaled="0"/>
                </a:gradFill>
              </a:rPr>
            </a:br>
            <a:r>
              <a:rPr lang="en-US" sz="1200" kern="0" dirty="0">
                <a:gradFill>
                  <a:gsLst>
                    <a:gs pos="100000">
                      <a:schemeClr val="tx1">
                        <a:lumMod val="75000"/>
                        <a:lumOff val="25000"/>
                      </a:schemeClr>
                    </a:gs>
                    <a:gs pos="1000">
                      <a:schemeClr val="tx1">
                        <a:lumMod val="75000"/>
                        <a:lumOff val="25000"/>
                      </a:schemeClr>
                    </a:gs>
                  </a:gsLst>
                  <a:lin ang="5400000" scaled="0"/>
                </a:gradFill>
              </a:rPr>
              <a:t>and incentives</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Match your competitors’ offers</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Adjust </a:t>
            </a:r>
            <a:r>
              <a:rPr lang="en-US" sz="1200" kern="0" dirty="0" smtClean="0">
                <a:gradFill>
                  <a:gsLst>
                    <a:gs pos="100000">
                      <a:schemeClr val="tx1">
                        <a:lumMod val="75000"/>
                        <a:lumOff val="25000"/>
                      </a:schemeClr>
                    </a:gs>
                    <a:gs pos="1000">
                      <a:schemeClr val="tx1">
                        <a:lumMod val="75000"/>
                        <a:lumOff val="25000"/>
                      </a:schemeClr>
                    </a:gs>
                  </a:gsLst>
                  <a:lin ang="5400000" scaled="0"/>
                </a:gradFill>
              </a:rPr>
              <a:t>during season</a:t>
            </a:r>
            <a:r>
              <a:rPr lang="en-US" sz="1200" kern="0" dirty="0">
                <a:gradFill>
                  <a:gsLst>
                    <a:gs pos="100000">
                      <a:schemeClr val="tx1">
                        <a:lumMod val="75000"/>
                        <a:lumOff val="25000"/>
                      </a:schemeClr>
                    </a:gs>
                    <a:gs pos="1000">
                      <a:schemeClr val="tx1">
                        <a:lumMod val="75000"/>
                        <a:lumOff val="25000"/>
                      </a:schemeClr>
                    </a:gs>
                  </a:gsLst>
                  <a:lin ang="5400000" scaled="0"/>
                </a:gradFill>
              </a:rPr>
              <a:t>: Target early-bird and </a:t>
            </a:r>
            <a:br>
              <a:rPr lang="en-US" sz="1200" kern="0" dirty="0">
                <a:gradFill>
                  <a:gsLst>
                    <a:gs pos="100000">
                      <a:schemeClr val="tx1">
                        <a:lumMod val="75000"/>
                        <a:lumOff val="25000"/>
                      </a:schemeClr>
                    </a:gs>
                    <a:gs pos="1000">
                      <a:schemeClr val="tx1">
                        <a:lumMod val="75000"/>
                        <a:lumOff val="25000"/>
                      </a:schemeClr>
                    </a:gs>
                  </a:gsLst>
                  <a:lin ang="5400000" scaled="0"/>
                </a:gradFill>
              </a:rPr>
            </a:br>
            <a:r>
              <a:rPr lang="en-US" sz="1200" kern="0" dirty="0">
                <a:gradFill>
                  <a:gsLst>
                    <a:gs pos="100000">
                      <a:schemeClr val="tx1">
                        <a:lumMod val="75000"/>
                        <a:lumOff val="25000"/>
                      </a:schemeClr>
                    </a:gs>
                    <a:gs pos="1000">
                      <a:schemeClr val="tx1">
                        <a:lumMod val="75000"/>
                        <a:lumOff val="25000"/>
                      </a:schemeClr>
                    </a:gs>
                  </a:gsLst>
                  <a:lin ang="5400000" scaled="0"/>
                </a:gradFill>
              </a:rPr>
              <a:t>last-minute shoppers</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Pause </a:t>
            </a:r>
            <a:r>
              <a:rPr lang="en-US" sz="1200" kern="0" dirty="0" smtClean="0">
                <a:gradFill>
                  <a:gsLst>
                    <a:gs pos="100000">
                      <a:schemeClr val="tx1">
                        <a:lumMod val="75000"/>
                        <a:lumOff val="25000"/>
                      </a:schemeClr>
                    </a:gs>
                    <a:gs pos="1000">
                      <a:schemeClr val="tx1">
                        <a:lumMod val="75000"/>
                        <a:lumOff val="25000"/>
                      </a:schemeClr>
                    </a:gs>
                  </a:gsLst>
                  <a:lin ang="5400000" scaled="0"/>
                </a:gradFill>
              </a:rPr>
              <a:t>the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spc="-40" dirty="0" smtClean="0">
                <a:gradFill>
                  <a:gsLst>
                    <a:gs pos="100000">
                      <a:schemeClr val="tx1">
                        <a:lumMod val="75000"/>
                        <a:lumOff val="25000"/>
                      </a:schemeClr>
                    </a:gs>
                    <a:gs pos="1000">
                      <a:schemeClr val="tx1">
                        <a:lumMod val="75000"/>
                        <a:lumOff val="25000"/>
                      </a:schemeClr>
                    </a:gs>
                  </a:gsLst>
                  <a:lin ang="5400000" scaled="0"/>
                </a:gradFill>
              </a:rPr>
              <a:t>under-performing ads</a:t>
            </a:r>
            <a:endParaRPr lang="en-US" sz="1200" kern="0" spc="-4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Separate mobile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and </a:t>
            </a:r>
            <a:r>
              <a:rPr lang="en-US" sz="1200" kern="0" dirty="0">
                <a:gradFill>
                  <a:gsLst>
                    <a:gs pos="100000">
                      <a:schemeClr val="tx1">
                        <a:lumMod val="75000"/>
                        <a:lumOff val="25000"/>
                      </a:schemeClr>
                    </a:gs>
                    <a:gs pos="1000">
                      <a:schemeClr val="tx1">
                        <a:lumMod val="75000"/>
                        <a:lumOff val="25000"/>
                      </a:schemeClr>
                    </a:gs>
                  </a:gsLst>
                  <a:lin ang="5400000" scaled="0"/>
                </a:gradFill>
              </a:rPr>
              <a:t>content ads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from </a:t>
            </a:r>
            <a:r>
              <a:rPr lang="en-US" sz="1200" kern="0" dirty="0">
                <a:gradFill>
                  <a:gsLst>
                    <a:gs pos="100000">
                      <a:schemeClr val="tx1">
                        <a:lumMod val="75000"/>
                        <a:lumOff val="25000"/>
                      </a:schemeClr>
                    </a:gs>
                    <a:gs pos="1000">
                      <a:schemeClr val="tx1">
                        <a:lumMod val="75000"/>
                        <a:lumOff val="25000"/>
                      </a:schemeClr>
                    </a:gs>
                  </a:gsLst>
                  <a:lin ang="5400000" scaled="0"/>
                </a:gradFill>
              </a:rPr>
              <a:t>search ads</a:t>
            </a:r>
          </a:p>
          <a:p>
            <a:pPr marL="0" lvl="1" defTabSz="914099" fontAlgn="base">
              <a:lnSpc>
                <a:spcPct val="90000"/>
              </a:lnSpc>
              <a:spcBef>
                <a:spcPct val="0"/>
              </a:spcBef>
              <a:spcAft>
                <a:spcPts val="600"/>
              </a:spcAft>
            </a:pP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0" name="Rectangle 9"/>
          <p:cNvSpPr/>
          <p:nvPr/>
        </p:nvSpPr>
        <p:spPr bwMode="auto">
          <a:xfrm>
            <a:off x="2083721" y="1960563"/>
            <a:ext cx="1599776" cy="512049"/>
          </a:xfrm>
          <a:prstGeom prst="rect">
            <a:avLst/>
          </a:prstGeom>
          <a:solidFill>
            <a:schemeClr val="accent5"/>
          </a:solidFill>
          <a:ln>
            <a:noFill/>
          </a:ln>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12" name="Rectangle 11"/>
          <p:cNvSpPr/>
          <p:nvPr/>
        </p:nvSpPr>
        <p:spPr>
          <a:xfrm>
            <a:off x="3776917" y="2454294"/>
            <a:ext cx="1600200" cy="3414667"/>
          </a:xfrm>
          <a:prstGeom prst="rect">
            <a:avLst/>
          </a:prstGeom>
          <a:solidFill>
            <a:schemeClr val="bg2">
              <a:lumMod val="90000"/>
            </a:schemeClr>
          </a:solidFill>
          <a:ln>
            <a:noFill/>
          </a:ln>
        </p:spPr>
        <p:txBody>
          <a:bodyPr wrap="square" tIns="91440">
            <a:noAutofit/>
          </a:bodyPr>
          <a:lstStyle/>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Use incremental </a:t>
            </a:r>
            <a:br>
              <a:rPr lang="en-US" sz="1200" kern="0" dirty="0">
                <a:gradFill>
                  <a:gsLst>
                    <a:gs pos="100000">
                      <a:schemeClr val="tx1">
                        <a:lumMod val="75000"/>
                        <a:lumOff val="25000"/>
                      </a:schemeClr>
                    </a:gs>
                    <a:gs pos="1000">
                      <a:schemeClr val="tx1">
                        <a:lumMod val="75000"/>
                        <a:lumOff val="25000"/>
                      </a:schemeClr>
                    </a:gs>
                  </a:gsLst>
                  <a:lin ang="5400000" scaled="0"/>
                </a:gradFill>
              </a:rPr>
            </a:br>
            <a:r>
              <a:rPr lang="en-US" sz="1200" kern="0" dirty="0">
                <a:gradFill>
                  <a:gsLst>
                    <a:gs pos="100000">
                      <a:schemeClr val="tx1">
                        <a:lumMod val="75000"/>
                        <a:lumOff val="25000"/>
                      </a:schemeClr>
                    </a:gs>
                    <a:gs pos="1000">
                      <a:schemeClr val="tx1">
                        <a:lumMod val="75000"/>
                        <a:lumOff val="25000"/>
                      </a:schemeClr>
                    </a:gs>
                  </a:gsLst>
                  <a:lin ang="5400000" scaled="0"/>
                </a:gradFill>
              </a:rPr>
              <a:t>bidding to reach your demographic </a:t>
            </a:r>
            <a:r>
              <a:rPr lang="en-US" sz="1200" kern="0" dirty="0" smtClean="0">
                <a:gradFill>
                  <a:gsLst>
                    <a:gs pos="100000">
                      <a:schemeClr val="tx1">
                        <a:lumMod val="75000"/>
                        <a:lumOff val="25000"/>
                      </a:schemeClr>
                    </a:gs>
                    <a:gs pos="1000">
                      <a:schemeClr val="tx1">
                        <a:lumMod val="75000"/>
                        <a:lumOff val="25000"/>
                      </a:schemeClr>
                    </a:gs>
                  </a:gsLst>
                  <a:lin ang="5400000" scaled="0"/>
                </a:gradFill>
              </a:rPr>
              <a:t>audience</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Physical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stores can </a:t>
            </a:r>
            <a:r>
              <a:rPr lang="en-US" sz="1200" kern="0" dirty="0">
                <a:gradFill>
                  <a:gsLst>
                    <a:gs pos="100000">
                      <a:schemeClr val="tx1">
                        <a:lumMod val="75000"/>
                        <a:lumOff val="25000"/>
                      </a:schemeClr>
                    </a:gs>
                    <a:gs pos="1000">
                      <a:schemeClr val="tx1">
                        <a:lumMod val="75000"/>
                        <a:lumOff val="25000"/>
                      </a:schemeClr>
                    </a:gs>
                  </a:gsLst>
                  <a:lin ang="5400000" scaled="0"/>
                </a:gradFill>
              </a:rPr>
              <a:t>use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radius targeting</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Separate search, content, and mobile campaigns for easier </a:t>
            </a:r>
            <a:r>
              <a:rPr lang="en-US" sz="1200" kern="0" dirty="0" smtClean="0">
                <a:gradFill>
                  <a:gsLst>
                    <a:gs pos="100000">
                      <a:schemeClr val="tx1">
                        <a:lumMod val="75000"/>
                        <a:lumOff val="25000"/>
                      </a:schemeClr>
                    </a:gs>
                    <a:gs pos="1000">
                      <a:schemeClr val="tx1">
                        <a:lumMod val="75000"/>
                        <a:lumOff val="25000"/>
                      </a:schemeClr>
                    </a:gs>
                  </a:gsLst>
                  <a:lin ang="5400000" scaled="0"/>
                </a:gradFill>
              </a:rPr>
              <a:t>adjustment</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3" name="Rectangle 12"/>
          <p:cNvSpPr/>
          <p:nvPr/>
        </p:nvSpPr>
        <p:spPr bwMode="auto">
          <a:xfrm>
            <a:off x="3776917" y="1960563"/>
            <a:ext cx="1599776" cy="512049"/>
          </a:xfrm>
          <a:prstGeom prst="rect">
            <a:avLst/>
          </a:prstGeom>
          <a:solidFill>
            <a:schemeClr val="accent5"/>
          </a:solidFill>
          <a:ln>
            <a:noFill/>
          </a:ln>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15" name="Rectangle 14"/>
          <p:cNvSpPr/>
          <p:nvPr/>
        </p:nvSpPr>
        <p:spPr>
          <a:xfrm>
            <a:off x="7163309" y="2472955"/>
            <a:ext cx="1600200" cy="3414667"/>
          </a:xfrm>
          <a:prstGeom prst="rect">
            <a:avLst/>
          </a:prstGeom>
          <a:solidFill>
            <a:schemeClr val="bg2">
              <a:lumMod val="90000"/>
            </a:schemeClr>
          </a:solidFill>
          <a:ln>
            <a:noFill/>
          </a:ln>
        </p:spPr>
        <p:txBody>
          <a:bodyPr wrap="square" tIns="91440">
            <a:noAutofit/>
          </a:bodyPr>
          <a:lstStyle/>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Monitor your </a:t>
            </a:r>
            <a:r>
              <a:rPr lang="en-US" sz="1200" kern="0" dirty="0" smtClean="0">
                <a:gradFill>
                  <a:gsLst>
                    <a:gs pos="100000">
                      <a:schemeClr val="tx1">
                        <a:lumMod val="75000"/>
                        <a:lumOff val="25000"/>
                      </a:schemeClr>
                    </a:gs>
                    <a:gs pos="1000">
                      <a:schemeClr val="tx1">
                        <a:lumMod val="75000"/>
                        <a:lumOff val="25000"/>
                      </a:schemeClr>
                    </a:gs>
                  </a:gsLst>
                  <a:lin ang="5400000" scaled="0"/>
                </a:gradFill>
              </a:rPr>
              <a:t>campaigns</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Run regular </a:t>
            </a:r>
            <a:r>
              <a:rPr lang="en-US" sz="1200" kern="0" dirty="0" smtClean="0">
                <a:gradFill>
                  <a:gsLst>
                    <a:gs pos="100000">
                      <a:schemeClr val="tx1">
                        <a:lumMod val="75000"/>
                        <a:lumOff val="25000"/>
                      </a:schemeClr>
                    </a:gs>
                    <a:gs pos="1000">
                      <a:schemeClr val="tx1">
                        <a:lumMod val="75000"/>
                        <a:lumOff val="25000"/>
                      </a:schemeClr>
                    </a:gs>
                  </a:gsLst>
                  <a:lin ang="5400000" scaled="0"/>
                </a:gradFill>
              </a:rPr>
              <a:t>reports</a:t>
            </a: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6" name="Rectangle 15"/>
          <p:cNvSpPr/>
          <p:nvPr/>
        </p:nvSpPr>
        <p:spPr bwMode="auto">
          <a:xfrm>
            <a:off x="7163309" y="1960563"/>
            <a:ext cx="1599776" cy="512049"/>
          </a:xfrm>
          <a:prstGeom prst="rect">
            <a:avLst/>
          </a:prstGeom>
          <a:solidFill>
            <a:schemeClr val="accent5"/>
          </a:solidFill>
          <a:ln>
            <a:noFill/>
          </a:ln>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18" name="Rectangle 17"/>
          <p:cNvSpPr/>
          <p:nvPr/>
        </p:nvSpPr>
        <p:spPr>
          <a:xfrm>
            <a:off x="5470113" y="2454294"/>
            <a:ext cx="1600200" cy="3414667"/>
          </a:xfrm>
          <a:prstGeom prst="rect">
            <a:avLst/>
          </a:prstGeom>
          <a:solidFill>
            <a:schemeClr val="bg2">
              <a:lumMod val="90000"/>
            </a:schemeClr>
          </a:solidFill>
          <a:ln>
            <a:noFill/>
          </a:ln>
        </p:spPr>
        <p:txBody>
          <a:bodyPr wrap="square" tIns="91440" rIns="45720">
            <a:noAutofit/>
          </a:bodyPr>
          <a:lstStyle/>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Define your goals</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Plan for growth</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Increase budget </a:t>
            </a:r>
            <a:r>
              <a:rPr lang="en-US" sz="1200" kern="0" dirty="0" smtClean="0">
                <a:gradFill>
                  <a:gsLst>
                    <a:gs pos="100000">
                      <a:schemeClr val="tx1">
                        <a:lumMod val="75000"/>
                        <a:lumOff val="25000"/>
                      </a:schemeClr>
                    </a:gs>
                    <a:gs pos="1000">
                      <a:schemeClr val="tx1">
                        <a:lumMod val="75000"/>
                        <a:lumOff val="25000"/>
                      </a:schemeClr>
                    </a:gs>
                  </a:gsLst>
                  <a:lin ang="5400000" scaled="0"/>
                </a:gradFill>
              </a:rPr>
              <a:t/>
            </a:r>
            <a:br>
              <a:rPr lang="en-US" sz="1200" kern="0" dirty="0" smtClean="0">
                <a:gradFill>
                  <a:gsLst>
                    <a:gs pos="100000">
                      <a:schemeClr val="tx1">
                        <a:lumMod val="75000"/>
                        <a:lumOff val="25000"/>
                      </a:schemeClr>
                    </a:gs>
                    <a:gs pos="1000">
                      <a:schemeClr val="tx1">
                        <a:lumMod val="75000"/>
                        <a:lumOff val="25000"/>
                      </a:schemeClr>
                    </a:gs>
                  </a:gsLst>
                  <a:lin ang="5400000" scaled="0"/>
                </a:gradFill>
              </a:rPr>
            </a:br>
            <a:r>
              <a:rPr lang="en-US" sz="1200" kern="0" dirty="0" smtClean="0">
                <a:gradFill>
                  <a:gsLst>
                    <a:gs pos="100000">
                      <a:schemeClr val="tx1">
                        <a:lumMod val="75000"/>
                        <a:lumOff val="25000"/>
                      </a:schemeClr>
                    </a:gs>
                    <a:gs pos="1000">
                      <a:schemeClr val="tx1">
                        <a:lumMod val="75000"/>
                        <a:lumOff val="25000"/>
                      </a:schemeClr>
                    </a:gs>
                  </a:gsLst>
                  <a:lin ang="5400000" scaled="0"/>
                </a:gradFill>
              </a:rPr>
              <a:t>each </a:t>
            </a:r>
            <a:r>
              <a:rPr lang="en-US" sz="1200" kern="0" dirty="0">
                <a:gradFill>
                  <a:gsLst>
                    <a:gs pos="100000">
                      <a:schemeClr val="tx1">
                        <a:lumMod val="75000"/>
                        <a:lumOff val="25000"/>
                      </a:schemeClr>
                    </a:gs>
                    <a:gs pos="1000">
                      <a:schemeClr val="tx1">
                        <a:lumMod val="75000"/>
                        <a:lumOff val="25000"/>
                      </a:schemeClr>
                    </a:gs>
                  </a:gsLst>
                  <a:lin ang="5400000" scaled="0"/>
                </a:gradFill>
              </a:rPr>
              <a:t>month</a:t>
            </a:r>
          </a:p>
          <a:p>
            <a:pPr marL="0" lvl="1" defTabSz="914099" fontAlgn="base">
              <a:lnSpc>
                <a:spcPct val="90000"/>
              </a:lnSpc>
              <a:spcBef>
                <a:spcPct val="0"/>
              </a:spcBef>
              <a:spcAft>
                <a:spcPts val="600"/>
              </a:spcAft>
            </a:pPr>
            <a:r>
              <a:rPr lang="en-US" sz="1200" kern="0" dirty="0">
                <a:gradFill>
                  <a:gsLst>
                    <a:gs pos="100000">
                      <a:schemeClr val="tx1">
                        <a:lumMod val="75000"/>
                        <a:lumOff val="25000"/>
                      </a:schemeClr>
                    </a:gs>
                    <a:gs pos="1000">
                      <a:schemeClr val="tx1">
                        <a:lumMod val="75000"/>
                        <a:lumOff val="25000"/>
                      </a:schemeClr>
                    </a:gs>
                  </a:gsLst>
                  <a:lin ang="5400000" scaled="0"/>
                </a:gradFill>
              </a:rPr>
              <a:t>Prepare for </a:t>
            </a:r>
            <a:r>
              <a:rPr lang="en-US" sz="1200" kern="0" dirty="0" smtClean="0">
                <a:gradFill>
                  <a:gsLst>
                    <a:gs pos="100000">
                      <a:schemeClr val="tx1">
                        <a:lumMod val="75000"/>
                        <a:lumOff val="25000"/>
                      </a:schemeClr>
                    </a:gs>
                    <a:gs pos="1000">
                      <a:schemeClr val="tx1">
                        <a:lumMod val="75000"/>
                        <a:lumOff val="25000"/>
                      </a:schemeClr>
                    </a:gs>
                  </a:gsLst>
                  <a:lin ang="5400000" scaled="0"/>
                </a:gradFill>
              </a:rPr>
              <a:t>peak </a:t>
            </a:r>
            <a:r>
              <a:rPr lang="en-US" sz="1200" kern="0" dirty="0">
                <a:gradFill>
                  <a:gsLst>
                    <a:gs pos="100000">
                      <a:schemeClr val="tx1">
                        <a:lumMod val="75000"/>
                        <a:lumOff val="25000"/>
                      </a:schemeClr>
                    </a:gs>
                    <a:gs pos="1000">
                      <a:schemeClr val="tx1">
                        <a:lumMod val="75000"/>
                        <a:lumOff val="25000"/>
                      </a:schemeClr>
                    </a:gs>
                  </a:gsLst>
                  <a:lin ang="5400000" scaled="0"/>
                </a:gradFill>
              </a:rPr>
              <a:t>days</a:t>
            </a:r>
          </a:p>
        </p:txBody>
      </p:sp>
      <p:sp>
        <p:nvSpPr>
          <p:cNvPr id="19" name="Rectangle 18"/>
          <p:cNvSpPr/>
          <p:nvPr/>
        </p:nvSpPr>
        <p:spPr bwMode="auto">
          <a:xfrm>
            <a:off x="5470113" y="1960563"/>
            <a:ext cx="1599776" cy="512049"/>
          </a:xfrm>
          <a:prstGeom prst="rect">
            <a:avLst/>
          </a:prstGeom>
          <a:solidFill>
            <a:schemeClr val="accent5"/>
          </a:solidFill>
          <a:ln>
            <a:noFill/>
          </a:ln>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useBgFill="1">
        <p:nvSpPr>
          <p:cNvPr id="21" name="Rectangle 20"/>
          <p:cNvSpPr/>
          <p:nvPr/>
        </p:nvSpPr>
        <p:spPr bwMode="auto">
          <a:xfrm>
            <a:off x="38524" y="0"/>
            <a:ext cx="9105476" cy="1960563"/>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a:t>Optimizing for the holiday season</a:t>
            </a:r>
            <a:r>
              <a:rPr lang="en-US" sz="4400" dirty="0" smtClean="0"/>
              <a:t/>
            </a:r>
            <a:br>
              <a:rPr lang="en-US" sz="4400" dirty="0" smtClean="0"/>
            </a:br>
            <a:r>
              <a:rPr lang="en-US" sz="3200" dirty="0">
                <a:gradFill>
                  <a:gsLst>
                    <a:gs pos="0">
                      <a:schemeClr val="accent5"/>
                    </a:gs>
                    <a:gs pos="100000">
                      <a:schemeClr val="accent5"/>
                    </a:gs>
                  </a:gsLst>
                  <a:lin ang="5400000" scaled="0"/>
                </a:gradFill>
              </a:rPr>
              <a:t>The five pillars</a:t>
            </a:r>
          </a:p>
        </p:txBody>
      </p:sp>
    </p:spTree>
    <p:extLst>
      <p:ext uri="{BB962C8B-B14F-4D97-AF65-F5344CB8AC3E}">
        <p14:creationId xmlns:p14="http://schemas.microsoft.com/office/powerpoint/2010/main" val="75469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2" presetClass="entr" presetSubtype="1" decel="10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2" presetClass="entr" presetSubtype="1" decel="10000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500"/>
                            </p:stCondLst>
                            <p:childTnLst>
                              <p:par>
                                <p:cTn id="39" presetID="2" presetClass="entr" presetSubtype="1" decel="10000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1000" fill="hold"/>
                                        <p:tgtEl>
                                          <p:spTgt spid="18"/>
                                        </p:tgtEl>
                                        <p:attrNameLst>
                                          <p:attrName>ppt_x</p:attrName>
                                        </p:attrNameLst>
                                      </p:cBhvr>
                                      <p:tavLst>
                                        <p:tav tm="0">
                                          <p:val>
                                            <p:strVal val="#ppt_x"/>
                                          </p:val>
                                        </p:tav>
                                        <p:tav tm="100000">
                                          <p:val>
                                            <p:strVal val="#ppt_x"/>
                                          </p:val>
                                        </p:tav>
                                      </p:tavLst>
                                    </p:anim>
                                    <p:anim calcmode="lin" valueType="num">
                                      <p:cBhvr additive="base">
                                        <p:cTn id="4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 presetClass="entr" presetSubtype="1" decel="10000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ppt_x"/>
                                          </p:val>
                                        </p:tav>
                                        <p:tav tm="100000">
                                          <p:val>
                                            <p:strVal val="#ppt_x"/>
                                          </p:val>
                                        </p:tav>
                                      </p:tavLst>
                                    </p:anim>
                                    <p:anim calcmode="lin" valueType="num">
                                      <p:cBhvr additive="base">
                                        <p:cTn id="5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animBg="1"/>
      <p:bldP spid="10" grpId="0" animBg="1"/>
      <p:bldP spid="12" grpId="0" animBg="1"/>
      <p:bldP spid="13" grpId="0" animBg="1"/>
      <p:bldP spid="15" grpId="0" animBg="1"/>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Keywords</a:t>
            </a:r>
          </a:p>
        </p:txBody>
      </p:sp>
      <p:sp>
        <p:nvSpPr>
          <p:cNvPr id="8" name="Rectangle 7"/>
          <p:cNvSpPr/>
          <p:nvPr/>
        </p:nvSpPr>
        <p:spPr>
          <a:xfrm>
            <a:off x="1078575" y="1681612"/>
            <a:ext cx="2412550" cy="3982196"/>
          </a:xfrm>
          <a:prstGeom prst="rect">
            <a:avLst/>
          </a:prstGeom>
          <a:solidFill>
            <a:schemeClr val="bg2">
              <a:lumMod val="90000"/>
            </a:schemeClr>
          </a:solidFill>
        </p:spPr>
        <p:txBody>
          <a:bodyPr wrap="square">
            <a:noAutofit/>
          </a:bodyPr>
          <a:lstStyle/>
          <a:p>
            <a:pPr algn="ctr"/>
            <a:r>
              <a:rPr lang="en-US" sz="1800" dirty="0">
                <a:gradFill>
                  <a:gsLst>
                    <a:gs pos="100000">
                      <a:schemeClr val="tx1">
                        <a:lumMod val="65000"/>
                        <a:lumOff val="35000"/>
                      </a:schemeClr>
                    </a:gs>
                    <a:gs pos="1000">
                      <a:schemeClr val="tx1">
                        <a:lumMod val="75000"/>
                        <a:lumOff val="25000"/>
                      </a:schemeClr>
                    </a:gs>
                  </a:gsLst>
                  <a:lin ang="5400000" scaled="0"/>
                </a:gradFill>
              </a:rPr>
              <a:t>Generic Keywords</a:t>
            </a:r>
          </a:p>
        </p:txBody>
      </p:sp>
      <p:sp>
        <p:nvSpPr>
          <p:cNvPr id="9" name="Rectangle 8"/>
          <p:cNvSpPr/>
          <p:nvPr/>
        </p:nvSpPr>
        <p:spPr>
          <a:xfrm>
            <a:off x="5882929" y="1685338"/>
            <a:ext cx="2422085" cy="3978470"/>
          </a:xfrm>
          <a:prstGeom prst="rect">
            <a:avLst/>
          </a:prstGeom>
          <a:solidFill>
            <a:schemeClr val="bg2">
              <a:lumMod val="90000"/>
            </a:schemeClr>
          </a:solidFill>
        </p:spPr>
        <p:txBody>
          <a:bodyPr wrap="square">
            <a:noAutofit/>
          </a:bodyPr>
          <a:lstStyle/>
          <a:p>
            <a:pPr algn="ctr"/>
            <a:r>
              <a:rPr lang="en-US" sz="1800" dirty="0">
                <a:gradFill>
                  <a:gsLst>
                    <a:gs pos="100000">
                      <a:schemeClr val="tx1">
                        <a:lumMod val="65000"/>
                        <a:lumOff val="35000"/>
                      </a:schemeClr>
                    </a:gs>
                    <a:gs pos="1000">
                      <a:schemeClr val="tx1">
                        <a:lumMod val="75000"/>
                        <a:lumOff val="25000"/>
                      </a:schemeClr>
                    </a:gs>
                  </a:gsLst>
                  <a:lin ang="5400000" scaled="0"/>
                </a:gradFill>
              </a:rPr>
              <a:t>Specific Keywords</a:t>
            </a:r>
          </a:p>
        </p:txBody>
      </p:sp>
      <p:sp>
        <p:nvSpPr>
          <p:cNvPr id="10" name="Left-Right Arrow 9"/>
          <p:cNvSpPr/>
          <p:nvPr/>
        </p:nvSpPr>
        <p:spPr>
          <a:xfrm>
            <a:off x="416778" y="1944701"/>
            <a:ext cx="8545395" cy="831800"/>
          </a:xfrm>
          <a:prstGeom prst="leftRightArrow">
            <a:avLst/>
          </a:prstGeom>
          <a:solidFill>
            <a:schemeClr val="accent5"/>
          </a:solidFill>
          <a:ln w="12700">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100" dirty="0">
                <a:gradFill>
                  <a:gsLst>
                    <a:gs pos="100000">
                      <a:schemeClr val="bg1"/>
                    </a:gs>
                    <a:gs pos="1000">
                      <a:schemeClr val="bg1"/>
                    </a:gs>
                  </a:gsLst>
                  <a:lin ang="5400000" scaled="0"/>
                </a:gradFill>
              </a:rPr>
              <a:t>Holiday </a:t>
            </a:r>
            <a:r>
              <a:rPr lang="en-US" sz="1100" dirty="0" smtClean="0">
                <a:gradFill>
                  <a:gsLst>
                    <a:gs pos="100000">
                      <a:schemeClr val="bg1"/>
                    </a:gs>
                    <a:gs pos="1000">
                      <a:schemeClr val="bg1"/>
                    </a:gs>
                  </a:gsLst>
                  <a:lin ang="5400000" scaled="0"/>
                </a:gradFill>
              </a:rPr>
              <a:t>Gift      Jewelry      Necklace      Gold Necklace      14 </a:t>
            </a:r>
            <a:r>
              <a:rPr lang="en-US" sz="1100" dirty="0">
                <a:gradFill>
                  <a:gsLst>
                    <a:gs pos="100000">
                      <a:schemeClr val="bg1"/>
                    </a:gs>
                    <a:gs pos="1000">
                      <a:schemeClr val="bg1"/>
                    </a:gs>
                  </a:gsLst>
                  <a:lin ang="5400000" scaled="0"/>
                </a:gradFill>
              </a:rPr>
              <a:t>k gold </a:t>
            </a:r>
            <a:r>
              <a:rPr lang="en-US" sz="1100" dirty="0" smtClean="0">
                <a:gradFill>
                  <a:gsLst>
                    <a:gs pos="100000">
                      <a:schemeClr val="bg1"/>
                    </a:gs>
                    <a:gs pos="1000">
                      <a:schemeClr val="bg1"/>
                    </a:gs>
                  </a:gsLst>
                  <a:lin ang="5400000" scaled="0"/>
                </a:gradFill>
              </a:rPr>
              <a:t>necklace      14 </a:t>
            </a:r>
            <a:r>
              <a:rPr lang="en-US" sz="1100" dirty="0">
                <a:gradFill>
                  <a:gsLst>
                    <a:gs pos="100000">
                      <a:schemeClr val="bg1"/>
                    </a:gs>
                    <a:gs pos="1000">
                      <a:schemeClr val="bg1"/>
                    </a:gs>
                  </a:gsLst>
                  <a:lin ang="5400000" scaled="0"/>
                </a:gradFill>
              </a:rPr>
              <a:t>karat white gold </a:t>
            </a:r>
            <a:r>
              <a:rPr lang="en-US" sz="1100" dirty="0" smtClean="0">
                <a:gradFill>
                  <a:gsLst>
                    <a:gs pos="100000">
                      <a:schemeClr val="bg1"/>
                    </a:gs>
                    <a:gs pos="1000">
                      <a:schemeClr val="bg1"/>
                    </a:gs>
                  </a:gsLst>
                  <a:lin ang="5400000" scaled="0"/>
                </a:gradFill>
              </a:rPr>
              <a:t>necklace</a:t>
            </a:r>
            <a:endParaRPr lang="en-US" sz="1100" dirty="0">
              <a:gradFill>
                <a:gsLst>
                  <a:gs pos="100000">
                    <a:schemeClr val="bg1"/>
                  </a:gs>
                  <a:gs pos="1000">
                    <a:schemeClr val="bg1"/>
                  </a:gs>
                </a:gsLst>
                <a:lin ang="5400000" scaled="0"/>
              </a:gradFill>
            </a:endParaRPr>
          </a:p>
        </p:txBody>
      </p:sp>
      <p:sp>
        <p:nvSpPr>
          <p:cNvPr id="11" name="Left-Right Arrow 23"/>
          <p:cNvSpPr/>
          <p:nvPr/>
        </p:nvSpPr>
        <p:spPr>
          <a:xfrm>
            <a:off x="416778" y="2893120"/>
            <a:ext cx="8545395" cy="831800"/>
          </a:xfrm>
          <a:prstGeom prst="leftRightArrow">
            <a:avLst/>
          </a:prstGeom>
          <a:solidFill>
            <a:schemeClr val="accent3"/>
          </a:solidFill>
          <a:ln w="12700">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solidFill>
                  <a:schemeClr val="bg1"/>
                </a:solidFill>
                <a:latin typeface="Segoe UI Semibold" pitchFamily="34" charset="0"/>
              </a:rPr>
              <a:t>Undecided</a:t>
            </a:r>
            <a:r>
              <a:rPr lang="en-US" sz="1200" dirty="0" smtClean="0">
                <a:solidFill>
                  <a:schemeClr val="bg1"/>
                </a:solidFill>
                <a:latin typeface="Segoe UI Semibold" pitchFamily="34" charset="0"/>
              </a:rPr>
              <a:t>	</a:t>
            </a:r>
            <a:r>
              <a:rPr lang="en-US" sz="1200" dirty="0">
                <a:gradFill>
                  <a:gsLst>
                    <a:gs pos="97000">
                      <a:schemeClr val="accent4">
                        <a:lumMod val="40000"/>
                        <a:lumOff val="60000"/>
                      </a:schemeClr>
                    </a:gs>
                    <a:gs pos="2000">
                      <a:schemeClr val="accent4">
                        <a:lumMod val="40000"/>
                        <a:lumOff val="60000"/>
                      </a:schemeClr>
                    </a:gs>
                  </a:gsLst>
                  <a:lin ang="5400000" scaled="0"/>
                </a:gradFill>
                <a:latin typeface="Segoe UI Semibold" pitchFamily="34" charset="0"/>
              </a:rPr>
              <a:t>                            </a:t>
            </a:r>
            <a:r>
              <a:rPr lang="en-US" dirty="0">
                <a:gradFill>
                  <a:gsLst>
                    <a:gs pos="100000">
                      <a:schemeClr val="bg1"/>
                    </a:gs>
                    <a:gs pos="1000">
                      <a:schemeClr val="bg1"/>
                    </a:gs>
                  </a:gsLst>
                  <a:lin ang="5400000" scaled="0"/>
                </a:gradFill>
                <a:latin typeface="Segoe UI Semibold" pitchFamily="34" charset="0"/>
              </a:rPr>
              <a:t>Searcher/Buying Intent</a:t>
            </a:r>
            <a:r>
              <a:rPr lang="en-US" sz="1200" dirty="0" smtClean="0">
                <a:solidFill>
                  <a:schemeClr val="bg1"/>
                </a:solidFill>
                <a:latin typeface="Segoe UI Semibold" pitchFamily="34" charset="0"/>
              </a:rPr>
              <a:t>		</a:t>
            </a:r>
            <a:r>
              <a:rPr lang="en-US" dirty="0" smtClean="0">
                <a:solidFill>
                  <a:schemeClr val="bg1"/>
                </a:solidFill>
                <a:latin typeface="Segoe UI Semibold" pitchFamily="34" charset="0"/>
              </a:rPr>
              <a:t>Very Decided</a:t>
            </a:r>
            <a:endParaRPr lang="en-US" dirty="0">
              <a:solidFill>
                <a:schemeClr val="bg1"/>
              </a:solidFill>
              <a:latin typeface="Segoe UI Semibold" pitchFamily="34" charset="0"/>
            </a:endParaRPr>
          </a:p>
        </p:txBody>
      </p:sp>
      <p:sp>
        <p:nvSpPr>
          <p:cNvPr id="12" name="Left-Right Arrow 22"/>
          <p:cNvSpPr/>
          <p:nvPr/>
        </p:nvSpPr>
        <p:spPr>
          <a:xfrm>
            <a:off x="416778" y="3841539"/>
            <a:ext cx="8545395" cy="831800"/>
          </a:xfrm>
          <a:prstGeom prst="leftRightArrow">
            <a:avLst/>
          </a:prstGeom>
          <a:solidFill>
            <a:schemeClr val="accent5">
              <a:lumMod val="75000"/>
            </a:schemeClr>
          </a:solidFill>
          <a:ln w="12700">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gradFill>
                  <a:gsLst>
                    <a:gs pos="100000">
                      <a:schemeClr val="bg1"/>
                    </a:gs>
                    <a:gs pos="1000">
                      <a:schemeClr val="bg1"/>
                    </a:gs>
                  </a:gsLst>
                  <a:lin ang="5400000" scaled="0"/>
                </a:gradFill>
                <a:latin typeface="Segoe UI Semibold" pitchFamily="34" charset="0"/>
              </a:rPr>
              <a:t>High			Traffic			Low</a:t>
            </a:r>
            <a:endParaRPr lang="en-US" dirty="0">
              <a:gradFill>
                <a:gsLst>
                  <a:gs pos="100000">
                    <a:schemeClr val="bg1"/>
                  </a:gs>
                  <a:gs pos="1000">
                    <a:schemeClr val="bg1"/>
                  </a:gs>
                </a:gsLst>
                <a:lin ang="5400000" scaled="0"/>
              </a:gradFill>
              <a:latin typeface="Segoe UI Semibold" pitchFamily="34" charset="0"/>
            </a:endParaRPr>
          </a:p>
        </p:txBody>
      </p:sp>
      <p:sp>
        <p:nvSpPr>
          <p:cNvPr id="13" name="Left-Right Arrow 24"/>
          <p:cNvSpPr/>
          <p:nvPr/>
        </p:nvSpPr>
        <p:spPr>
          <a:xfrm>
            <a:off x="416778" y="4789958"/>
            <a:ext cx="8545395" cy="831800"/>
          </a:xfrm>
          <a:prstGeom prst="leftRightArrow">
            <a:avLst/>
          </a:prstGeom>
          <a:solidFill>
            <a:schemeClr val="accent5">
              <a:lumMod val="50000"/>
            </a:schemeClr>
          </a:solidFill>
          <a:ln w="12700">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gradFill>
                  <a:gsLst>
                    <a:gs pos="100000">
                      <a:schemeClr val="bg1"/>
                    </a:gs>
                    <a:gs pos="1000">
                      <a:schemeClr val="bg1"/>
                    </a:gs>
                  </a:gsLst>
                  <a:lin ang="5400000" scaled="0"/>
                </a:gradFill>
                <a:latin typeface="Segoe UI Semibold" pitchFamily="34" charset="0"/>
              </a:rPr>
              <a:t>Low			CTR			High</a:t>
            </a:r>
            <a:endParaRPr lang="en-US" dirty="0">
              <a:gradFill>
                <a:gsLst>
                  <a:gs pos="100000">
                    <a:schemeClr val="bg1"/>
                  </a:gs>
                  <a:gs pos="1000">
                    <a:schemeClr val="bg1"/>
                  </a:gs>
                </a:gsLst>
                <a:lin ang="5400000" scaled="0"/>
              </a:gradFill>
              <a:latin typeface="Segoe UI Semibold" pitchFamily="34" charset="0"/>
            </a:endParaRPr>
          </a:p>
        </p:txBody>
      </p:sp>
      <p:sp>
        <p:nvSpPr>
          <p:cNvPr id="14" name="TextBox 16"/>
          <p:cNvSpPr txBox="1"/>
          <p:nvPr/>
        </p:nvSpPr>
        <p:spPr>
          <a:xfrm>
            <a:off x="960497" y="2577122"/>
            <a:ext cx="7457957" cy="276999"/>
          </a:xfrm>
          <a:prstGeom prst="rect">
            <a:avLst/>
          </a:prstGeom>
          <a:noFill/>
        </p:spPr>
        <p:txBody>
          <a:bodyPr wrap="square" rtlCol="0">
            <a:spAutoFit/>
          </a:bodyPr>
          <a:lstStyle/>
          <a:p>
            <a:pPr algn="ctr"/>
            <a:r>
              <a:rPr lang="en-US" sz="1200" dirty="0">
                <a:gradFill>
                  <a:gsLst>
                    <a:gs pos="100000">
                      <a:schemeClr val="tx1">
                        <a:lumMod val="65000"/>
                        <a:lumOff val="35000"/>
                      </a:schemeClr>
                    </a:gs>
                    <a:gs pos="1000">
                      <a:schemeClr val="tx1">
                        <a:lumMod val="75000"/>
                        <a:lumOff val="25000"/>
                      </a:schemeClr>
                    </a:gs>
                  </a:gsLst>
                  <a:lin ang="5400000" scaled="0"/>
                </a:gradFill>
              </a:rPr>
              <a:t>Keyword list should include head </a:t>
            </a:r>
            <a:r>
              <a:rPr lang="en-US" sz="1200">
                <a:gradFill>
                  <a:gsLst>
                    <a:gs pos="100000">
                      <a:schemeClr val="tx1">
                        <a:lumMod val="65000"/>
                        <a:lumOff val="35000"/>
                      </a:schemeClr>
                    </a:gs>
                    <a:gs pos="1000">
                      <a:schemeClr val="tx1">
                        <a:lumMod val="75000"/>
                        <a:lumOff val="25000"/>
                      </a:schemeClr>
                    </a:gs>
                  </a:gsLst>
                  <a:lin ang="5400000" scaled="0"/>
                </a:gradFill>
              </a:rPr>
              <a:t>and long-tail </a:t>
            </a:r>
            <a:r>
              <a:rPr lang="en-US" sz="1200" smtClean="0">
                <a:gradFill>
                  <a:gsLst>
                    <a:gs pos="100000">
                      <a:schemeClr val="tx1">
                        <a:lumMod val="65000"/>
                        <a:lumOff val="35000"/>
                      </a:schemeClr>
                    </a:gs>
                    <a:gs pos="1000">
                      <a:schemeClr val="tx1">
                        <a:lumMod val="75000"/>
                        <a:lumOff val="25000"/>
                      </a:schemeClr>
                    </a:gs>
                  </a:gsLst>
                  <a:lin ang="5400000" scaled="0"/>
                </a:gradFill>
              </a:rPr>
              <a:t>terms </a:t>
            </a:r>
            <a:r>
              <a:rPr lang="en-US" sz="1200" dirty="0">
                <a:gradFill>
                  <a:gsLst>
                    <a:gs pos="100000">
                      <a:schemeClr val="tx1">
                        <a:lumMod val="65000"/>
                        <a:lumOff val="35000"/>
                      </a:schemeClr>
                    </a:gs>
                    <a:gs pos="1000">
                      <a:schemeClr val="tx1">
                        <a:lumMod val="75000"/>
                        <a:lumOff val="25000"/>
                      </a:schemeClr>
                    </a:gs>
                  </a:gsLst>
                  <a:lin ang="5400000" scaled="0"/>
                </a:gradFill>
              </a:rPr>
              <a:t>with </a:t>
            </a:r>
            <a:r>
              <a:rPr lang="en-US" sz="1200">
                <a:gradFill>
                  <a:gsLst>
                    <a:gs pos="100000">
                      <a:schemeClr val="tx1">
                        <a:lumMod val="65000"/>
                        <a:lumOff val="35000"/>
                      </a:schemeClr>
                    </a:gs>
                    <a:gs pos="1000">
                      <a:schemeClr val="tx1">
                        <a:lumMod val="75000"/>
                        <a:lumOff val="25000"/>
                      </a:schemeClr>
                    </a:gs>
                  </a:gsLst>
                  <a:lin ang="5400000" scaled="0"/>
                </a:gradFill>
              </a:rPr>
              <a:t>seasonal expansion</a:t>
            </a:r>
            <a:r>
              <a:rPr lang="en-US" sz="1200" dirty="0">
                <a:gradFill>
                  <a:gsLst>
                    <a:gs pos="100000">
                      <a:schemeClr val="tx1">
                        <a:lumMod val="65000"/>
                        <a:lumOff val="35000"/>
                      </a:schemeClr>
                    </a:gs>
                    <a:gs pos="1000">
                      <a:schemeClr val="tx1">
                        <a:lumMod val="75000"/>
                        <a:lumOff val="25000"/>
                      </a:schemeClr>
                    </a:gs>
                  </a:gsLst>
                  <a:lin ang="5400000" scaled="0"/>
                </a:gradFill>
              </a:rPr>
              <a:t>.</a:t>
            </a:r>
          </a:p>
        </p:txBody>
      </p:sp>
      <p:sp>
        <p:nvSpPr>
          <p:cNvPr id="15" name="TextBox 17"/>
          <p:cNvSpPr txBox="1"/>
          <p:nvPr/>
        </p:nvSpPr>
        <p:spPr>
          <a:xfrm>
            <a:off x="1380486" y="3533629"/>
            <a:ext cx="6617979" cy="276999"/>
          </a:xfrm>
          <a:prstGeom prst="rect">
            <a:avLst/>
          </a:prstGeom>
          <a:noFill/>
        </p:spPr>
        <p:txBody>
          <a:bodyPr wrap="square" rtlCol="0">
            <a:spAutoFit/>
          </a:bodyPr>
          <a:lstStyle/>
          <a:p>
            <a:pPr algn="ctr"/>
            <a:r>
              <a:rPr lang="en-US" sz="1200" dirty="0">
                <a:gradFill>
                  <a:gsLst>
                    <a:gs pos="100000">
                      <a:schemeClr val="tx1">
                        <a:lumMod val="65000"/>
                        <a:lumOff val="35000"/>
                      </a:schemeClr>
                    </a:gs>
                    <a:gs pos="1000">
                      <a:schemeClr val="tx1">
                        <a:lumMod val="75000"/>
                        <a:lumOff val="25000"/>
                      </a:schemeClr>
                    </a:gs>
                  </a:gsLst>
                  <a:lin ang="5400000" scaled="0"/>
                </a:gradFill>
              </a:rPr>
              <a:t>Try to catch both undecided and very </a:t>
            </a:r>
            <a:r>
              <a:rPr lang="en-US" sz="1200">
                <a:gradFill>
                  <a:gsLst>
                    <a:gs pos="100000">
                      <a:schemeClr val="tx1">
                        <a:lumMod val="65000"/>
                        <a:lumOff val="35000"/>
                      </a:schemeClr>
                    </a:gs>
                    <a:gs pos="1000">
                      <a:schemeClr val="tx1">
                        <a:lumMod val="75000"/>
                        <a:lumOff val="25000"/>
                      </a:schemeClr>
                    </a:gs>
                  </a:gsLst>
                  <a:lin ang="5400000" scaled="0"/>
                </a:gradFill>
              </a:rPr>
              <a:t>decided shoppers</a:t>
            </a:r>
            <a:r>
              <a:rPr lang="en-US" sz="1200" dirty="0">
                <a:gradFill>
                  <a:gsLst>
                    <a:gs pos="100000">
                      <a:schemeClr val="tx1">
                        <a:lumMod val="65000"/>
                        <a:lumOff val="35000"/>
                      </a:schemeClr>
                    </a:gs>
                    <a:gs pos="1000">
                      <a:schemeClr val="tx1">
                        <a:lumMod val="75000"/>
                        <a:lumOff val="25000"/>
                      </a:schemeClr>
                    </a:gs>
                  </a:gsLst>
                  <a:lin ang="5400000" scaled="0"/>
                </a:gradFill>
              </a:rPr>
              <a:t>.</a:t>
            </a:r>
          </a:p>
        </p:txBody>
      </p:sp>
      <p:sp>
        <p:nvSpPr>
          <p:cNvPr id="16" name="TextBox 21"/>
          <p:cNvSpPr txBox="1"/>
          <p:nvPr/>
        </p:nvSpPr>
        <p:spPr>
          <a:xfrm>
            <a:off x="1380486" y="4483305"/>
            <a:ext cx="6617979" cy="276999"/>
          </a:xfrm>
          <a:prstGeom prst="rect">
            <a:avLst/>
          </a:prstGeom>
          <a:noFill/>
        </p:spPr>
        <p:txBody>
          <a:bodyPr wrap="square" rtlCol="0">
            <a:spAutoFit/>
          </a:bodyPr>
          <a:lstStyle/>
          <a:p>
            <a:pPr algn="ctr"/>
            <a:r>
              <a:rPr lang="en-US" sz="1200" dirty="0">
                <a:gradFill>
                  <a:gsLst>
                    <a:gs pos="100000">
                      <a:schemeClr val="tx1">
                        <a:lumMod val="65000"/>
                        <a:lumOff val="35000"/>
                      </a:schemeClr>
                    </a:gs>
                    <a:gs pos="1000">
                      <a:schemeClr val="tx1">
                        <a:lumMod val="75000"/>
                        <a:lumOff val="25000"/>
                      </a:schemeClr>
                    </a:gs>
                  </a:gsLst>
                  <a:lin ang="5400000" scaled="0"/>
                </a:gradFill>
              </a:rPr>
              <a:t>Find the balance between high traffic and </a:t>
            </a:r>
            <a:r>
              <a:rPr lang="en-US" sz="1200">
                <a:gradFill>
                  <a:gsLst>
                    <a:gs pos="100000">
                      <a:schemeClr val="tx1">
                        <a:lumMod val="65000"/>
                        <a:lumOff val="35000"/>
                      </a:schemeClr>
                    </a:gs>
                    <a:gs pos="1000">
                      <a:schemeClr val="tx1">
                        <a:lumMod val="75000"/>
                        <a:lumOff val="25000"/>
                      </a:schemeClr>
                    </a:gs>
                  </a:gsLst>
                  <a:lin ang="5400000" scaled="0"/>
                </a:gradFill>
              </a:rPr>
              <a:t>high CTR</a:t>
            </a:r>
            <a:r>
              <a:rPr lang="en-US" sz="1200" dirty="0">
                <a:gradFill>
                  <a:gsLst>
                    <a:gs pos="100000">
                      <a:schemeClr val="tx1">
                        <a:lumMod val="65000"/>
                        <a:lumOff val="35000"/>
                      </a:schemeClr>
                    </a:gs>
                    <a:gs pos="1000">
                      <a:schemeClr val="tx1">
                        <a:lumMod val="75000"/>
                        <a:lumOff val="25000"/>
                      </a:schemeClr>
                    </a:gs>
                  </a:gsLst>
                  <a:lin ang="5400000" scaled="0"/>
                </a:gradFill>
              </a:rPr>
              <a:t>.</a:t>
            </a:r>
          </a:p>
        </p:txBody>
      </p:sp>
      <p:grpSp>
        <p:nvGrpSpPr>
          <p:cNvPr id="29" name="Group 28"/>
          <p:cNvGrpSpPr/>
          <p:nvPr/>
        </p:nvGrpSpPr>
        <p:grpSpPr>
          <a:xfrm>
            <a:off x="390525" y="1960563"/>
            <a:ext cx="8372560" cy="512049"/>
            <a:chOff x="390525" y="1960563"/>
            <a:chExt cx="8372560" cy="512049"/>
          </a:xfrm>
        </p:grpSpPr>
        <p:sp>
          <p:nvSpPr>
            <p:cNvPr id="24" name="Rectangle 23"/>
            <p:cNvSpPr/>
            <p:nvPr/>
          </p:nvSpPr>
          <p:spPr bwMode="auto">
            <a:xfrm>
              <a:off x="390525" y="1960563"/>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25" name="Rectangle 24"/>
            <p:cNvSpPr/>
            <p:nvPr/>
          </p:nvSpPr>
          <p:spPr bwMode="auto">
            <a:xfrm>
              <a:off x="2083721" y="1960563"/>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26" name="Rectangle 25"/>
            <p:cNvSpPr/>
            <p:nvPr/>
          </p:nvSpPr>
          <p:spPr bwMode="auto">
            <a:xfrm>
              <a:off x="3776917" y="1960563"/>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27" name="Rectangle 26"/>
            <p:cNvSpPr/>
            <p:nvPr/>
          </p:nvSpPr>
          <p:spPr bwMode="auto">
            <a:xfrm>
              <a:off x="7163309" y="1960563"/>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28" name="Rectangle 27"/>
            <p:cNvSpPr/>
            <p:nvPr/>
          </p:nvSpPr>
          <p:spPr bwMode="auto">
            <a:xfrm>
              <a:off x="5470113" y="1960563"/>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grpSp>
      <p:sp>
        <p:nvSpPr>
          <p:cNvPr id="18" name="Rectangle 17"/>
          <p:cNvSpPr/>
          <p:nvPr/>
        </p:nvSpPr>
        <p:spPr bwMode="auto">
          <a:xfrm>
            <a:off x="390525" y="5739618"/>
            <a:ext cx="1599776" cy="512049"/>
          </a:xfrm>
          <a:prstGeom prst="rect">
            <a:avLst/>
          </a:prstGeom>
          <a:solidFill>
            <a:schemeClr val="accent3"/>
          </a:solidFill>
        </p:spPr>
        <p:txBody>
          <a:bodyPr wrap="square">
            <a:noAutofit/>
          </a:bodyPr>
          <a:lstStyle/>
          <a:p>
            <a:pPr lvl="0"/>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Keywords</a:t>
            </a:r>
            <a:endParaRPr lang="en-US" sz="2400" kern="0" dirty="0">
              <a:gradFill>
                <a:gsLst>
                  <a:gs pos="100000">
                    <a:schemeClr val="tx1"/>
                  </a:gs>
                  <a:gs pos="1000">
                    <a:schemeClr val="tx1"/>
                  </a:gs>
                </a:gsLst>
                <a:lin ang="5400000" scaled="0"/>
              </a:gradFill>
              <a:latin typeface="+mj-lt"/>
            </a:endParaRPr>
          </a:p>
        </p:txBody>
      </p:sp>
    </p:spTree>
    <p:extLst>
      <p:ext uri="{BB962C8B-B14F-4D97-AF65-F5344CB8AC3E}">
        <p14:creationId xmlns:p14="http://schemas.microsoft.com/office/powerpoint/2010/main" val="195881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8.33333E-7 0.00185 L -8.33333E-7 0.55115 " pathEditMode="relative" rAng="0" ptsTypes="AA">
                                      <p:cBhvr>
                                        <p:cTn id="6" dur="2000" fill="hold"/>
                                        <p:tgtEl>
                                          <p:spTgt spid="29"/>
                                        </p:tgtEl>
                                        <p:attrNameLst>
                                          <p:attrName>ppt_x</p:attrName>
                                          <p:attrName>ppt_y</p:attrName>
                                        </p:attrNameLst>
                                      </p:cBhvr>
                                      <p:rCtr x="0" y="2745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2500"/>
                            </p:stCondLst>
                            <p:childTnLst>
                              <p:par>
                                <p:cTn id="12" presetID="10" presetClass="entr" presetSubtype="0" fill="hold" grpId="0" nodeType="after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0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599"/>
            <a:ext cx="4325404" cy="1517338"/>
          </a:xfrm>
        </p:spPr>
        <p:txBody>
          <a:bodyPr/>
          <a:lstStyle/>
          <a:p>
            <a:pPr>
              <a:lnSpc>
                <a:spcPct val="85000"/>
              </a:lnSpc>
            </a:pPr>
            <a:r>
              <a:rPr lang="en-US" sz="4400" dirty="0"/>
              <a:t>Optimizing </a:t>
            </a:r>
            <a:r>
              <a:rPr lang="en-US" sz="4400" dirty="0" smtClean="0"/>
              <a:t>for the holiday season</a:t>
            </a:r>
            <a:br>
              <a:rPr lang="en-US" sz="4400" dirty="0" smtClean="0"/>
            </a:br>
            <a:r>
              <a:rPr lang="en-US" sz="2800" dirty="0" smtClean="0">
                <a:gradFill>
                  <a:gsLst>
                    <a:gs pos="0">
                      <a:schemeClr val="accent5"/>
                    </a:gs>
                    <a:gs pos="100000">
                      <a:schemeClr val="accent5"/>
                    </a:gs>
                  </a:gsLst>
                  <a:lin ang="5400000" scaled="0"/>
                </a:gradFill>
              </a:rPr>
              <a:t>Match types</a:t>
            </a:r>
            <a:endParaRPr lang="en-US" sz="2800" dirty="0">
              <a:gradFill>
                <a:gsLst>
                  <a:gs pos="0">
                    <a:schemeClr val="accent5"/>
                  </a:gs>
                  <a:gs pos="100000">
                    <a:schemeClr val="accent5"/>
                  </a:gs>
                </a:gsLst>
                <a:lin ang="5400000" scaled="0"/>
              </a:gradFill>
            </a:endParaRPr>
          </a:p>
        </p:txBody>
      </p:sp>
      <p:sp>
        <p:nvSpPr>
          <p:cNvPr id="10" name="Rectangle 9"/>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11" name="Rectangle 10"/>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12" name="Rectangle 11"/>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13" name="Rectangle 12"/>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14" name="Rectangle 13"/>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16" name="Rectangle 15"/>
          <p:cNvSpPr/>
          <p:nvPr/>
        </p:nvSpPr>
        <p:spPr>
          <a:xfrm>
            <a:off x="307911" y="2025123"/>
            <a:ext cx="4425591" cy="1052596"/>
          </a:xfrm>
          <a:prstGeom prst="rect">
            <a:avLst/>
          </a:prstGeom>
        </p:spPr>
        <p:txBody>
          <a:bodyPr wrap="square">
            <a:spAutoFit/>
          </a:bodyPr>
          <a:lstStyle/>
          <a:p>
            <a:pPr>
              <a:spcBef>
                <a:spcPct val="20000"/>
              </a:spcBef>
              <a:buSzPct val="90000"/>
            </a:pPr>
            <a:r>
              <a:rPr lang="en-US" sz="2200" kern="0" spc="-20" dirty="0" smtClean="0">
                <a:gradFill>
                  <a:gsLst>
                    <a:gs pos="100000">
                      <a:schemeClr val="tx1">
                        <a:lumMod val="75000"/>
                        <a:lumOff val="25000"/>
                      </a:schemeClr>
                    </a:gs>
                    <a:gs pos="1000">
                      <a:schemeClr val="tx1">
                        <a:lumMod val="75000"/>
                        <a:lumOff val="25000"/>
                      </a:schemeClr>
                    </a:gs>
                  </a:gsLst>
                  <a:lin ang="5400000" scaled="0"/>
                </a:gradFill>
                <a:latin typeface="Segoe UI Semibold" pitchFamily="34" charset="0"/>
              </a:rPr>
              <a:t>Best Practice: </a:t>
            </a:r>
          </a:p>
          <a:p>
            <a:pPr>
              <a:spcBef>
                <a:spcPct val="20000"/>
              </a:spcBef>
              <a:buSzPct val="90000"/>
            </a:pPr>
            <a:r>
              <a:rPr lang="en-US" sz="2200" kern="0" spc="-20" dirty="0" smtClean="0">
                <a:gradFill>
                  <a:gsLst>
                    <a:gs pos="100000">
                      <a:schemeClr val="tx1">
                        <a:lumMod val="75000"/>
                        <a:lumOff val="25000"/>
                      </a:schemeClr>
                    </a:gs>
                    <a:gs pos="1000">
                      <a:schemeClr val="tx1">
                        <a:lumMod val="75000"/>
                        <a:lumOff val="25000"/>
                      </a:schemeClr>
                    </a:gs>
                  </a:gsLst>
                  <a:lin ang="5400000" scaled="0"/>
                </a:gradFill>
                <a:latin typeface="+mj-lt"/>
              </a:rPr>
              <a:t>Bid </a:t>
            </a:r>
            <a:r>
              <a:rPr lang="en-US" sz="2200" kern="0" spc="-20" dirty="0">
                <a:gradFill>
                  <a:gsLst>
                    <a:gs pos="100000">
                      <a:schemeClr val="tx1">
                        <a:lumMod val="75000"/>
                        <a:lumOff val="25000"/>
                      </a:schemeClr>
                    </a:gs>
                    <a:gs pos="1000">
                      <a:schemeClr val="tx1">
                        <a:lumMod val="75000"/>
                        <a:lumOff val="25000"/>
                      </a:schemeClr>
                    </a:gs>
                  </a:gsLst>
                  <a:lin ang="5400000" scaled="0"/>
                </a:gradFill>
                <a:latin typeface="+mj-lt"/>
              </a:rPr>
              <a:t>on all match types!</a:t>
            </a:r>
            <a:r>
              <a:rPr lang="en-US" sz="2000" b="1" dirty="0">
                <a:gradFill>
                  <a:gsLst>
                    <a:gs pos="97000">
                      <a:schemeClr val="accent5"/>
                    </a:gs>
                    <a:gs pos="2000">
                      <a:schemeClr val="accent5"/>
                    </a:gs>
                  </a:gsLst>
                  <a:lin ang="5400000" scaled="0"/>
                </a:gradFill>
              </a:rPr>
              <a:t/>
            </a:r>
            <a:br>
              <a:rPr lang="en-US" sz="2000" b="1" dirty="0">
                <a:gradFill>
                  <a:gsLst>
                    <a:gs pos="97000">
                      <a:schemeClr val="accent5"/>
                    </a:gs>
                    <a:gs pos="2000">
                      <a:schemeClr val="accent5"/>
                    </a:gs>
                  </a:gsLst>
                  <a:lin ang="5400000" scaled="0"/>
                </a:gradFill>
              </a:rPr>
            </a:br>
            <a:endParaRPr lang="en-US" dirty="0">
              <a:gradFill>
                <a:gsLst>
                  <a:gs pos="0">
                    <a:schemeClr val="tx2"/>
                  </a:gs>
                  <a:gs pos="100000">
                    <a:schemeClr val="tx2"/>
                  </a:gs>
                </a:gsLst>
                <a:lin ang="5400000" scaled="0"/>
              </a:gradFill>
            </a:endParaRPr>
          </a:p>
        </p:txBody>
      </p:sp>
      <p:sp>
        <p:nvSpPr>
          <p:cNvPr id="17" name="Rectangle 16"/>
          <p:cNvSpPr/>
          <p:nvPr/>
        </p:nvSpPr>
        <p:spPr bwMode="auto">
          <a:xfrm>
            <a:off x="390525" y="5739618"/>
            <a:ext cx="1599776" cy="512049"/>
          </a:xfrm>
          <a:prstGeom prst="rect">
            <a:avLst/>
          </a:prstGeom>
          <a:solidFill>
            <a:schemeClr val="accent3"/>
          </a:solidFill>
        </p:spPr>
        <p:txBody>
          <a:bodyPr wrap="square">
            <a:noAutofit/>
          </a:bodyPr>
          <a:lstStyle/>
          <a:p>
            <a:pPr lvl="0"/>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Keywords</a:t>
            </a:r>
            <a:endParaRPr lang="en-US" sz="2400" kern="0" dirty="0">
              <a:gradFill>
                <a:gsLst>
                  <a:gs pos="100000">
                    <a:schemeClr val="tx1"/>
                  </a:gs>
                  <a:gs pos="1000">
                    <a:schemeClr val="tx1"/>
                  </a:gs>
                </a:gsLst>
                <a:lin ang="5400000" scaled="0"/>
              </a:gradFill>
              <a:latin typeface="+mj-lt"/>
            </a:endParaRPr>
          </a:p>
        </p:txBody>
      </p:sp>
      <p:grpSp>
        <p:nvGrpSpPr>
          <p:cNvPr id="3" name="Group 2"/>
          <p:cNvGrpSpPr/>
          <p:nvPr/>
        </p:nvGrpSpPr>
        <p:grpSpPr>
          <a:xfrm>
            <a:off x="4718234" y="233363"/>
            <a:ext cx="4044852" cy="2806478"/>
            <a:chOff x="4718234" y="233363"/>
            <a:chExt cx="4044852" cy="2806478"/>
          </a:xfrm>
        </p:grpSpPr>
        <p:sp>
          <p:nvSpPr>
            <p:cNvPr id="55" name="Rectangle 54"/>
            <p:cNvSpPr/>
            <p:nvPr/>
          </p:nvSpPr>
          <p:spPr>
            <a:xfrm>
              <a:off x="4718234" y="233363"/>
              <a:ext cx="4044852" cy="2806478"/>
            </a:xfrm>
            <a:prstGeom prst="rect">
              <a:avLst/>
            </a:prstGeom>
            <a:solidFill>
              <a:schemeClr val="bg2">
                <a:lumMod val="90000"/>
                <a:alpha val="50000"/>
              </a:schemeClr>
            </a:solidFill>
          </p:spPr>
          <p:txBody>
            <a:bodyPr wrap="square">
              <a:noAutofit/>
            </a:bodyPr>
            <a:lstStyle/>
            <a:p>
              <a:pPr marL="288925" lvl="1" indent="-288925" defTabSz="914099" fontAlgn="base">
                <a:lnSpc>
                  <a:spcPct val="100000"/>
                </a:lnSpc>
                <a:spcBef>
                  <a:spcPct val="0"/>
                </a:spcBef>
                <a:spcAft>
                  <a:spcPct val="0"/>
                </a:spcAft>
                <a:buClrTx/>
                <a:buSzTx/>
                <a:buFont typeface="Arial" pitchFamily="34" charset="0"/>
                <a:buChar char="•"/>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cxnSp>
          <p:nvCxnSpPr>
            <p:cNvPr id="18" name="Straight Connector 17"/>
            <p:cNvCxnSpPr/>
            <p:nvPr/>
          </p:nvCxnSpPr>
          <p:spPr>
            <a:xfrm>
              <a:off x="5372817" y="1174958"/>
              <a:ext cx="28738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72817" y="1416517"/>
              <a:ext cx="28738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72817" y="1658076"/>
              <a:ext cx="28738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72817" y="1899635"/>
              <a:ext cx="28738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72817" y="2141194"/>
              <a:ext cx="28738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auto">
            <a:xfrm>
              <a:off x="5646800" y="1471044"/>
              <a:ext cx="402666" cy="91253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6" name="Rectangle 25"/>
            <p:cNvSpPr/>
            <p:nvPr/>
          </p:nvSpPr>
          <p:spPr bwMode="auto">
            <a:xfrm>
              <a:off x="6603852" y="1579901"/>
              <a:ext cx="402666" cy="802778"/>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7" name="Rectangle 26"/>
            <p:cNvSpPr/>
            <p:nvPr/>
          </p:nvSpPr>
          <p:spPr bwMode="auto">
            <a:xfrm>
              <a:off x="7575510" y="1020064"/>
              <a:ext cx="402666" cy="1367231"/>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6" name="Oval 5"/>
            <p:cNvSpPr/>
            <p:nvPr/>
          </p:nvSpPr>
          <p:spPr bwMode="auto">
            <a:xfrm>
              <a:off x="5769345" y="2027770"/>
              <a:ext cx="157565" cy="167951"/>
            </a:xfrm>
            <a:prstGeom prst="ellipse">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8" name="Oval 27"/>
            <p:cNvSpPr/>
            <p:nvPr/>
          </p:nvSpPr>
          <p:spPr bwMode="auto">
            <a:xfrm>
              <a:off x="6726408" y="1023174"/>
              <a:ext cx="157565" cy="167951"/>
            </a:xfrm>
            <a:prstGeom prst="ellipse">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9" name="Oval 28"/>
            <p:cNvSpPr/>
            <p:nvPr/>
          </p:nvSpPr>
          <p:spPr bwMode="auto">
            <a:xfrm>
              <a:off x="7692226" y="1222227"/>
              <a:ext cx="157565" cy="167951"/>
            </a:xfrm>
            <a:prstGeom prst="ellipse">
              <a:avLst/>
            </a:prstGeom>
            <a:solidFill>
              <a:schemeClr val="accent2"/>
            </a:solid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8" name="Straight Connector 7"/>
            <p:cNvCxnSpPr>
              <a:stCxn id="28" idx="3"/>
              <a:endCxn id="6" idx="7"/>
            </p:cNvCxnSpPr>
            <p:nvPr/>
          </p:nvCxnSpPr>
          <p:spPr>
            <a:xfrm flipH="1">
              <a:off x="5903835" y="1166529"/>
              <a:ext cx="845647" cy="885837"/>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2"/>
              <a:endCxn id="29" idx="2"/>
            </p:cNvCxnSpPr>
            <p:nvPr/>
          </p:nvCxnSpPr>
          <p:spPr>
            <a:xfrm>
              <a:off x="6726408" y="1107150"/>
              <a:ext cx="965818" cy="199053"/>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899819" y="864542"/>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300,000</a:t>
              </a:r>
              <a:endParaRPr lang="en-US" sz="800" dirty="0">
                <a:gradFill>
                  <a:gsLst>
                    <a:gs pos="0">
                      <a:schemeClr val="tx2"/>
                    </a:gs>
                    <a:gs pos="100000">
                      <a:schemeClr val="tx2"/>
                    </a:gs>
                  </a:gsLst>
                  <a:lin ang="5400000" scaled="0"/>
                </a:gradFill>
                <a:latin typeface="Segoe UI Semibold" pitchFamily="34" charset="0"/>
              </a:endParaRPr>
            </a:p>
          </p:txBody>
        </p:sp>
        <p:sp>
          <p:nvSpPr>
            <p:cNvPr id="35" name="TextBox 34"/>
            <p:cNvSpPr txBox="1"/>
            <p:nvPr/>
          </p:nvSpPr>
          <p:spPr>
            <a:xfrm>
              <a:off x="4899819" y="1106619"/>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250,000</a:t>
              </a:r>
              <a:endParaRPr lang="en-US" sz="800" dirty="0">
                <a:gradFill>
                  <a:gsLst>
                    <a:gs pos="0">
                      <a:schemeClr val="tx2"/>
                    </a:gs>
                    <a:gs pos="100000">
                      <a:schemeClr val="tx2"/>
                    </a:gs>
                  </a:gsLst>
                  <a:lin ang="5400000" scaled="0"/>
                </a:gradFill>
                <a:latin typeface="Segoe UI Semibold" pitchFamily="34" charset="0"/>
              </a:endParaRPr>
            </a:p>
          </p:txBody>
        </p:sp>
        <p:sp>
          <p:nvSpPr>
            <p:cNvPr id="36" name="TextBox 35"/>
            <p:cNvSpPr txBox="1"/>
            <p:nvPr/>
          </p:nvSpPr>
          <p:spPr>
            <a:xfrm>
              <a:off x="4899819" y="1348696"/>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200,000</a:t>
              </a:r>
              <a:endParaRPr lang="en-US" sz="800" dirty="0">
                <a:gradFill>
                  <a:gsLst>
                    <a:gs pos="0">
                      <a:schemeClr val="tx2"/>
                    </a:gs>
                    <a:gs pos="100000">
                      <a:schemeClr val="tx2"/>
                    </a:gs>
                  </a:gsLst>
                  <a:lin ang="5400000" scaled="0"/>
                </a:gradFill>
                <a:latin typeface="Segoe UI Semibold" pitchFamily="34" charset="0"/>
              </a:endParaRPr>
            </a:p>
          </p:txBody>
        </p:sp>
        <p:sp>
          <p:nvSpPr>
            <p:cNvPr id="37" name="TextBox 36"/>
            <p:cNvSpPr txBox="1"/>
            <p:nvPr/>
          </p:nvSpPr>
          <p:spPr>
            <a:xfrm>
              <a:off x="4899819" y="1590773"/>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150,000</a:t>
              </a:r>
              <a:endParaRPr lang="en-US" sz="800" dirty="0">
                <a:gradFill>
                  <a:gsLst>
                    <a:gs pos="0">
                      <a:schemeClr val="tx2"/>
                    </a:gs>
                    <a:gs pos="100000">
                      <a:schemeClr val="tx2"/>
                    </a:gs>
                  </a:gsLst>
                  <a:lin ang="5400000" scaled="0"/>
                </a:gradFill>
                <a:latin typeface="Segoe UI Semibold" pitchFamily="34" charset="0"/>
              </a:endParaRPr>
            </a:p>
          </p:txBody>
        </p:sp>
        <p:sp>
          <p:nvSpPr>
            <p:cNvPr id="38" name="TextBox 37"/>
            <p:cNvSpPr txBox="1"/>
            <p:nvPr/>
          </p:nvSpPr>
          <p:spPr>
            <a:xfrm>
              <a:off x="4899819" y="1832850"/>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100,000</a:t>
              </a:r>
              <a:endParaRPr lang="en-US" sz="800" dirty="0">
                <a:gradFill>
                  <a:gsLst>
                    <a:gs pos="0">
                      <a:schemeClr val="tx2"/>
                    </a:gs>
                    <a:gs pos="100000">
                      <a:schemeClr val="tx2"/>
                    </a:gs>
                  </a:gsLst>
                  <a:lin ang="5400000" scaled="0"/>
                </a:gradFill>
                <a:latin typeface="Segoe UI Semibold" pitchFamily="34" charset="0"/>
              </a:endParaRPr>
            </a:p>
          </p:txBody>
        </p:sp>
        <p:sp>
          <p:nvSpPr>
            <p:cNvPr id="39" name="TextBox 38"/>
            <p:cNvSpPr txBox="1"/>
            <p:nvPr/>
          </p:nvSpPr>
          <p:spPr>
            <a:xfrm>
              <a:off x="4899819" y="2074927"/>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50,000</a:t>
              </a:r>
              <a:endParaRPr lang="en-US" sz="800" dirty="0">
                <a:gradFill>
                  <a:gsLst>
                    <a:gs pos="0">
                      <a:schemeClr val="tx2"/>
                    </a:gs>
                    <a:gs pos="100000">
                      <a:schemeClr val="tx2"/>
                    </a:gs>
                  </a:gsLst>
                  <a:lin ang="5400000" scaled="0"/>
                </a:gradFill>
                <a:latin typeface="Segoe UI Semibold" pitchFamily="34" charset="0"/>
              </a:endParaRPr>
            </a:p>
          </p:txBody>
        </p:sp>
        <p:sp>
          <p:nvSpPr>
            <p:cNvPr id="40" name="TextBox 39"/>
            <p:cNvSpPr txBox="1"/>
            <p:nvPr/>
          </p:nvSpPr>
          <p:spPr>
            <a:xfrm>
              <a:off x="4899819" y="2317003"/>
              <a:ext cx="385155"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a:t>
              </a:r>
              <a:endParaRPr lang="en-US" sz="800" dirty="0">
                <a:gradFill>
                  <a:gsLst>
                    <a:gs pos="0">
                      <a:schemeClr val="tx2"/>
                    </a:gs>
                    <a:gs pos="100000">
                      <a:schemeClr val="tx2"/>
                    </a:gs>
                  </a:gsLst>
                  <a:lin ang="5400000" scaled="0"/>
                </a:gradFill>
                <a:latin typeface="Segoe UI Semibold" pitchFamily="34" charset="0"/>
              </a:endParaRPr>
            </a:p>
          </p:txBody>
        </p:sp>
        <p:sp>
          <p:nvSpPr>
            <p:cNvPr id="41" name="TextBox 40"/>
            <p:cNvSpPr txBox="1"/>
            <p:nvPr/>
          </p:nvSpPr>
          <p:spPr>
            <a:xfrm>
              <a:off x="8319570" y="864542"/>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3,500</a:t>
              </a:r>
              <a:endParaRPr lang="en-US" sz="800" dirty="0">
                <a:gradFill>
                  <a:gsLst>
                    <a:gs pos="0">
                      <a:schemeClr val="tx2"/>
                    </a:gs>
                    <a:gs pos="100000">
                      <a:schemeClr val="tx2"/>
                    </a:gs>
                  </a:gsLst>
                  <a:lin ang="5400000" scaled="0"/>
                </a:gradFill>
                <a:latin typeface="Segoe UI Semibold" pitchFamily="34" charset="0"/>
              </a:endParaRPr>
            </a:p>
          </p:txBody>
        </p:sp>
        <p:sp>
          <p:nvSpPr>
            <p:cNvPr id="42" name="TextBox 41"/>
            <p:cNvSpPr txBox="1"/>
            <p:nvPr/>
          </p:nvSpPr>
          <p:spPr>
            <a:xfrm>
              <a:off x="8319570" y="1072036"/>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3,000</a:t>
              </a:r>
              <a:endParaRPr lang="en-US" sz="800" dirty="0">
                <a:gradFill>
                  <a:gsLst>
                    <a:gs pos="0">
                      <a:schemeClr val="tx2"/>
                    </a:gs>
                    <a:gs pos="100000">
                      <a:schemeClr val="tx2"/>
                    </a:gs>
                  </a:gsLst>
                  <a:lin ang="5400000" scaled="0"/>
                </a:gradFill>
                <a:latin typeface="Segoe UI Semibold" pitchFamily="34" charset="0"/>
              </a:endParaRPr>
            </a:p>
          </p:txBody>
        </p:sp>
        <p:sp>
          <p:nvSpPr>
            <p:cNvPr id="43" name="TextBox 42"/>
            <p:cNvSpPr txBox="1"/>
            <p:nvPr/>
          </p:nvSpPr>
          <p:spPr>
            <a:xfrm>
              <a:off x="8319570" y="1279530"/>
              <a:ext cx="385155" cy="123111"/>
            </a:xfrm>
            <a:prstGeom prst="rect">
              <a:avLst/>
            </a:prstGeom>
            <a:noFill/>
          </p:spPr>
          <p:txBody>
            <a:bodyPr wrap="square" lIns="0" tIns="0" rIns="0" bIns="0" rtlCol="0">
              <a:spAutoFit/>
            </a:bodyPr>
            <a:lstStyle/>
            <a:p>
              <a:r>
                <a:rPr lang="en-US" sz="800" dirty="0">
                  <a:gradFill>
                    <a:gsLst>
                      <a:gs pos="0">
                        <a:schemeClr val="tx2"/>
                      </a:gs>
                      <a:gs pos="100000">
                        <a:schemeClr val="tx2"/>
                      </a:gs>
                    </a:gsLst>
                    <a:lin ang="5400000" scaled="0"/>
                  </a:gradFill>
                  <a:latin typeface="Segoe UI Semibold" pitchFamily="34" charset="0"/>
                </a:rPr>
                <a:t>2</a:t>
              </a:r>
              <a:r>
                <a:rPr lang="en-US" sz="800" dirty="0" smtClean="0">
                  <a:gradFill>
                    <a:gsLst>
                      <a:gs pos="0">
                        <a:schemeClr val="tx2"/>
                      </a:gs>
                      <a:gs pos="100000">
                        <a:schemeClr val="tx2"/>
                      </a:gs>
                    </a:gsLst>
                    <a:lin ang="5400000" scaled="0"/>
                  </a:gradFill>
                  <a:latin typeface="Segoe UI Semibold" pitchFamily="34" charset="0"/>
                </a:rPr>
                <a:t>,500</a:t>
              </a:r>
              <a:endParaRPr lang="en-US" sz="800" dirty="0">
                <a:gradFill>
                  <a:gsLst>
                    <a:gs pos="0">
                      <a:schemeClr val="tx2"/>
                    </a:gs>
                    <a:gs pos="100000">
                      <a:schemeClr val="tx2"/>
                    </a:gs>
                  </a:gsLst>
                  <a:lin ang="5400000" scaled="0"/>
                </a:gradFill>
                <a:latin typeface="Segoe UI Semibold" pitchFamily="34" charset="0"/>
              </a:endParaRPr>
            </a:p>
          </p:txBody>
        </p:sp>
        <p:sp>
          <p:nvSpPr>
            <p:cNvPr id="44" name="TextBox 43"/>
            <p:cNvSpPr txBox="1"/>
            <p:nvPr/>
          </p:nvSpPr>
          <p:spPr>
            <a:xfrm>
              <a:off x="8319570" y="1487024"/>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2,000</a:t>
              </a:r>
              <a:endParaRPr lang="en-US" sz="800" dirty="0">
                <a:gradFill>
                  <a:gsLst>
                    <a:gs pos="0">
                      <a:schemeClr val="tx2"/>
                    </a:gs>
                    <a:gs pos="100000">
                      <a:schemeClr val="tx2"/>
                    </a:gs>
                  </a:gsLst>
                  <a:lin ang="5400000" scaled="0"/>
                </a:gradFill>
                <a:latin typeface="Segoe UI Semibold" pitchFamily="34" charset="0"/>
              </a:endParaRPr>
            </a:p>
          </p:txBody>
        </p:sp>
        <p:sp>
          <p:nvSpPr>
            <p:cNvPr id="45" name="TextBox 44"/>
            <p:cNvSpPr txBox="1"/>
            <p:nvPr/>
          </p:nvSpPr>
          <p:spPr>
            <a:xfrm>
              <a:off x="8319570" y="1694518"/>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1,500</a:t>
              </a:r>
              <a:endParaRPr lang="en-US" sz="800" dirty="0">
                <a:gradFill>
                  <a:gsLst>
                    <a:gs pos="0">
                      <a:schemeClr val="tx2"/>
                    </a:gs>
                    <a:gs pos="100000">
                      <a:schemeClr val="tx2"/>
                    </a:gs>
                  </a:gsLst>
                  <a:lin ang="5400000" scaled="0"/>
                </a:gradFill>
                <a:latin typeface="Segoe UI Semibold" pitchFamily="34" charset="0"/>
              </a:endParaRPr>
            </a:p>
          </p:txBody>
        </p:sp>
        <p:sp>
          <p:nvSpPr>
            <p:cNvPr id="46" name="TextBox 45"/>
            <p:cNvSpPr txBox="1"/>
            <p:nvPr/>
          </p:nvSpPr>
          <p:spPr>
            <a:xfrm>
              <a:off x="8319570" y="1902012"/>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1,000</a:t>
              </a:r>
              <a:endParaRPr lang="en-US" sz="800" dirty="0">
                <a:gradFill>
                  <a:gsLst>
                    <a:gs pos="0">
                      <a:schemeClr val="tx2"/>
                    </a:gs>
                    <a:gs pos="100000">
                      <a:schemeClr val="tx2"/>
                    </a:gs>
                  </a:gsLst>
                  <a:lin ang="5400000" scaled="0"/>
                </a:gradFill>
                <a:latin typeface="Segoe UI Semibold" pitchFamily="34" charset="0"/>
              </a:endParaRPr>
            </a:p>
          </p:txBody>
        </p:sp>
        <p:sp>
          <p:nvSpPr>
            <p:cNvPr id="47" name="TextBox 46"/>
            <p:cNvSpPr txBox="1"/>
            <p:nvPr/>
          </p:nvSpPr>
          <p:spPr>
            <a:xfrm>
              <a:off x="8319570" y="2109506"/>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500</a:t>
              </a:r>
              <a:endParaRPr lang="en-US" sz="800" dirty="0">
                <a:gradFill>
                  <a:gsLst>
                    <a:gs pos="0">
                      <a:schemeClr val="tx2"/>
                    </a:gs>
                    <a:gs pos="100000">
                      <a:schemeClr val="tx2"/>
                    </a:gs>
                  </a:gsLst>
                  <a:lin ang="5400000" scaled="0"/>
                </a:gradFill>
                <a:latin typeface="Segoe UI Semibold" pitchFamily="34" charset="0"/>
              </a:endParaRPr>
            </a:p>
          </p:txBody>
        </p:sp>
        <p:sp>
          <p:nvSpPr>
            <p:cNvPr id="48" name="TextBox 47"/>
            <p:cNvSpPr txBox="1"/>
            <p:nvPr/>
          </p:nvSpPr>
          <p:spPr>
            <a:xfrm>
              <a:off x="8319570" y="2317003"/>
              <a:ext cx="385155"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0</a:t>
              </a:r>
              <a:endParaRPr lang="en-US" sz="800" dirty="0">
                <a:gradFill>
                  <a:gsLst>
                    <a:gs pos="0">
                      <a:schemeClr val="tx2"/>
                    </a:gs>
                    <a:gs pos="100000">
                      <a:schemeClr val="tx2"/>
                    </a:gs>
                  </a:gsLst>
                  <a:lin ang="5400000" scaled="0"/>
                </a:gradFill>
                <a:latin typeface="Segoe UI Semibold" pitchFamily="34" charset="0"/>
              </a:endParaRPr>
            </a:p>
          </p:txBody>
        </p:sp>
        <p:sp>
          <p:nvSpPr>
            <p:cNvPr id="49" name="TextBox 48"/>
            <p:cNvSpPr txBox="1"/>
            <p:nvPr/>
          </p:nvSpPr>
          <p:spPr>
            <a:xfrm>
              <a:off x="4899819" y="469557"/>
              <a:ext cx="3749465" cy="246221"/>
            </a:xfrm>
            <a:prstGeom prst="rect">
              <a:avLst/>
            </a:prstGeom>
            <a:noFill/>
          </p:spPr>
          <p:txBody>
            <a:bodyPr wrap="square" lIns="0" tIns="0" rIns="0" bIns="0" rtlCol="0">
              <a:spAutoFit/>
            </a:bodyPr>
            <a:lstStyle/>
            <a:p>
              <a:r>
                <a:rPr lang="en-US" sz="1600" dirty="0" smtClean="0">
                  <a:gradFill>
                    <a:gsLst>
                      <a:gs pos="0">
                        <a:schemeClr val="tx1">
                          <a:lumMod val="75000"/>
                          <a:lumOff val="25000"/>
                        </a:schemeClr>
                      </a:gs>
                      <a:gs pos="80000">
                        <a:schemeClr val="tx1">
                          <a:lumMod val="65000"/>
                          <a:lumOff val="35000"/>
                        </a:schemeClr>
                      </a:gs>
                    </a:gsLst>
                    <a:lin ang="16200000" scaled="0"/>
                  </a:gradFill>
                  <a:latin typeface="Segoe UI Semibold" pitchFamily="34" charset="0"/>
                </a:rPr>
                <a:t>Jewelry Terms – Match Type Summary</a:t>
              </a:r>
            </a:p>
          </p:txBody>
        </p:sp>
        <p:sp>
          <p:nvSpPr>
            <p:cNvPr id="60" name="Rectangle 59"/>
            <p:cNvSpPr/>
            <p:nvPr/>
          </p:nvSpPr>
          <p:spPr bwMode="auto">
            <a:xfrm>
              <a:off x="5375121" y="933399"/>
              <a:ext cx="2873814" cy="1453896"/>
            </a:xfrm>
            <a:prstGeom prst="rec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96" name="TextBox 95"/>
            <p:cNvSpPr txBox="1"/>
            <p:nvPr/>
          </p:nvSpPr>
          <p:spPr>
            <a:xfrm>
              <a:off x="5655556" y="2432032"/>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Broad</a:t>
              </a:r>
              <a:endParaRPr lang="en-US" sz="1000" dirty="0">
                <a:gradFill>
                  <a:gsLst>
                    <a:gs pos="0">
                      <a:schemeClr val="tx2"/>
                    </a:gs>
                    <a:gs pos="100000">
                      <a:schemeClr val="tx2"/>
                    </a:gs>
                  </a:gsLst>
                  <a:lin ang="5400000" scaled="0"/>
                </a:gradFill>
                <a:latin typeface="Segoe UI Semibold" pitchFamily="34" charset="0"/>
              </a:endParaRPr>
            </a:p>
          </p:txBody>
        </p:sp>
        <p:sp>
          <p:nvSpPr>
            <p:cNvPr id="97" name="TextBox 96"/>
            <p:cNvSpPr txBox="1"/>
            <p:nvPr/>
          </p:nvSpPr>
          <p:spPr>
            <a:xfrm>
              <a:off x="6612608" y="2432032"/>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Exact</a:t>
              </a:r>
              <a:endParaRPr lang="en-US" sz="1000" dirty="0">
                <a:gradFill>
                  <a:gsLst>
                    <a:gs pos="0">
                      <a:schemeClr val="tx2"/>
                    </a:gs>
                    <a:gs pos="100000">
                      <a:schemeClr val="tx2"/>
                    </a:gs>
                  </a:gsLst>
                  <a:lin ang="5400000" scaled="0"/>
                </a:gradFill>
                <a:latin typeface="Segoe UI Semibold" pitchFamily="34" charset="0"/>
              </a:endParaRPr>
            </a:p>
          </p:txBody>
        </p:sp>
        <p:sp>
          <p:nvSpPr>
            <p:cNvPr id="98" name="TextBox 97"/>
            <p:cNvSpPr txBox="1"/>
            <p:nvPr/>
          </p:nvSpPr>
          <p:spPr>
            <a:xfrm>
              <a:off x="7530926" y="2432032"/>
              <a:ext cx="484244"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Phrase</a:t>
              </a:r>
              <a:endParaRPr lang="en-US" sz="1000" dirty="0">
                <a:gradFill>
                  <a:gsLst>
                    <a:gs pos="0">
                      <a:schemeClr val="tx2"/>
                    </a:gs>
                    <a:gs pos="100000">
                      <a:schemeClr val="tx2"/>
                    </a:gs>
                  </a:gsLst>
                  <a:lin ang="5400000" scaled="0"/>
                </a:gradFill>
                <a:latin typeface="Segoe UI Semibold" pitchFamily="34" charset="0"/>
              </a:endParaRPr>
            </a:p>
          </p:txBody>
        </p:sp>
      </p:grpSp>
      <p:sp>
        <p:nvSpPr>
          <p:cNvPr id="101" name="Rectangle 100"/>
          <p:cNvSpPr/>
          <p:nvPr/>
        </p:nvSpPr>
        <p:spPr>
          <a:xfrm>
            <a:off x="4718233" y="3081923"/>
            <a:ext cx="4044853" cy="2552115"/>
          </a:xfrm>
          <a:prstGeom prst="rect">
            <a:avLst/>
          </a:prstGeom>
          <a:solidFill>
            <a:schemeClr val="bg2">
              <a:lumMod val="90000"/>
              <a:alpha val="50000"/>
            </a:schemeClr>
          </a:solidFill>
        </p:spPr>
        <p:txBody>
          <a:bodyPr wrap="square">
            <a:noAutofit/>
          </a:bodyPr>
          <a:lstStyle/>
          <a:p>
            <a:pPr marL="288925" lvl="1" indent="-288925" defTabSz="914099" fontAlgn="base">
              <a:lnSpc>
                <a:spcPct val="100000"/>
              </a:lnSpc>
              <a:spcBef>
                <a:spcPct val="0"/>
              </a:spcBef>
              <a:spcAft>
                <a:spcPct val="0"/>
              </a:spcAft>
              <a:buClrTx/>
              <a:buSzTx/>
              <a:buFont typeface="Arial" pitchFamily="34" charset="0"/>
              <a:buChar char="•"/>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02" name="Rectangle 101"/>
          <p:cNvSpPr/>
          <p:nvPr/>
        </p:nvSpPr>
        <p:spPr bwMode="auto">
          <a:xfrm>
            <a:off x="8186918" y="4312510"/>
            <a:ext cx="69115" cy="7315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03" name="TextBox 102"/>
          <p:cNvSpPr txBox="1"/>
          <p:nvPr/>
        </p:nvSpPr>
        <p:spPr>
          <a:xfrm>
            <a:off x="4883083" y="3563610"/>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$1.20</a:t>
            </a:r>
            <a:endParaRPr lang="en-US" sz="800" dirty="0">
              <a:gradFill>
                <a:gsLst>
                  <a:gs pos="0">
                    <a:schemeClr val="tx2"/>
                  </a:gs>
                  <a:gs pos="100000">
                    <a:schemeClr val="tx2"/>
                  </a:gs>
                </a:gsLst>
                <a:lin ang="5400000" scaled="0"/>
              </a:gradFill>
              <a:latin typeface="Segoe UI Semibold" pitchFamily="34" charset="0"/>
            </a:endParaRPr>
          </a:p>
        </p:txBody>
      </p:sp>
      <p:sp>
        <p:nvSpPr>
          <p:cNvPr id="104" name="TextBox 103"/>
          <p:cNvSpPr txBox="1"/>
          <p:nvPr/>
        </p:nvSpPr>
        <p:spPr>
          <a:xfrm>
            <a:off x="4883083" y="3844566"/>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$1.00</a:t>
            </a:r>
            <a:endParaRPr lang="en-US" sz="800" dirty="0">
              <a:gradFill>
                <a:gsLst>
                  <a:gs pos="0">
                    <a:schemeClr val="tx2"/>
                  </a:gs>
                  <a:gs pos="100000">
                    <a:schemeClr val="tx2"/>
                  </a:gs>
                </a:gsLst>
                <a:lin ang="5400000" scaled="0"/>
              </a:gradFill>
              <a:latin typeface="Segoe UI Semibold" pitchFamily="34" charset="0"/>
            </a:endParaRPr>
          </a:p>
        </p:txBody>
      </p:sp>
      <p:sp>
        <p:nvSpPr>
          <p:cNvPr id="105" name="TextBox 104"/>
          <p:cNvSpPr txBox="1"/>
          <p:nvPr/>
        </p:nvSpPr>
        <p:spPr>
          <a:xfrm>
            <a:off x="4883083" y="4125522"/>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$0.80</a:t>
            </a:r>
            <a:endParaRPr lang="en-US" sz="800" dirty="0">
              <a:gradFill>
                <a:gsLst>
                  <a:gs pos="0">
                    <a:schemeClr val="tx2"/>
                  </a:gs>
                  <a:gs pos="100000">
                    <a:schemeClr val="tx2"/>
                  </a:gs>
                </a:gsLst>
                <a:lin ang="5400000" scaled="0"/>
              </a:gradFill>
              <a:latin typeface="Segoe UI Semibold" pitchFamily="34" charset="0"/>
            </a:endParaRPr>
          </a:p>
        </p:txBody>
      </p:sp>
      <p:sp>
        <p:nvSpPr>
          <p:cNvPr id="106" name="TextBox 105"/>
          <p:cNvSpPr txBox="1"/>
          <p:nvPr/>
        </p:nvSpPr>
        <p:spPr>
          <a:xfrm>
            <a:off x="4883083" y="4406478"/>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$0.60</a:t>
            </a:r>
            <a:endParaRPr lang="en-US" sz="800" dirty="0">
              <a:gradFill>
                <a:gsLst>
                  <a:gs pos="0">
                    <a:schemeClr val="tx2"/>
                  </a:gs>
                  <a:gs pos="100000">
                    <a:schemeClr val="tx2"/>
                  </a:gs>
                </a:gsLst>
                <a:lin ang="5400000" scaled="0"/>
              </a:gradFill>
              <a:latin typeface="Segoe UI Semibold" pitchFamily="34" charset="0"/>
            </a:endParaRPr>
          </a:p>
        </p:txBody>
      </p:sp>
      <p:sp>
        <p:nvSpPr>
          <p:cNvPr id="107" name="TextBox 106"/>
          <p:cNvSpPr txBox="1"/>
          <p:nvPr/>
        </p:nvSpPr>
        <p:spPr>
          <a:xfrm>
            <a:off x="4883083" y="4687434"/>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$0.40</a:t>
            </a:r>
            <a:endParaRPr lang="en-US" sz="800" dirty="0">
              <a:gradFill>
                <a:gsLst>
                  <a:gs pos="0">
                    <a:schemeClr val="tx2"/>
                  </a:gs>
                  <a:gs pos="100000">
                    <a:schemeClr val="tx2"/>
                  </a:gs>
                </a:gsLst>
                <a:lin ang="5400000" scaled="0"/>
              </a:gradFill>
              <a:latin typeface="Segoe UI Semibold" pitchFamily="34" charset="0"/>
            </a:endParaRPr>
          </a:p>
        </p:txBody>
      </p:sp>
      <p:sp>
        <p:nvSpPr>
          <p:cNvPr id="108" name="TextBox 107"/>
          <p:cNvSpPr txBox="1"/>
          <p:nvPr/>
        </p:nvSpPr>
        <p:spPr>
          <a:xfrm>
            <a:off x="4883083" y="4968390"/>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$0.20</a:t>
            </a:r>
            <a:endParaRPr lang="en-US" sz="800" dirty="0">
              <a:gradFill>
                <a:gsLst>
                  <a:gs pos="0">
                    <a:schemeClr val="tx2"/>
                  </a:gs>
                  <a:gs pos="100000">
                    <a:schemeClr val="tx2"/>
                  </a:gs>
                </a:gsLst>
                <a:lin ang="5400000" scaled="0"/>
              </a:gradFill>
              <a:latin typeface="Segoe UI Semibold" pitchFamily="34" charset="0"/>
            </a:endParaRPr>
          </a:p>
        </p:txBody>
      </p:sp>
      <p:sp>
        <p:nvSpPr>
          <p:cNvPr id="109" name="TextBox 108"/>
          <p:cNvSpPr txBox="1"/>
          <p:nvPr/>
        </p:nvSpPr>
        <p:spPr>
          <a:xfrm>
            <a:off x="4883083" y="5249346"/>
            <a:ext cx="387888"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$0.00</a:t>
            </a:r>
            <a:endParaRPr lang="en-US" sz="800" dirty="0">
              <a:gradFill>
                <a:gsLst>
                  <a:gs pos="0">
                    <a:schemeClr val="tx2"/>
                  </a:gs>
                  <a:gs pos="100000">
                    <a:schemeClr val="tx2"/>
                  </a:gs>
                </a:gsLst>
                <a:lin ang="5400000" scaled="0"/>
              </a:gradFill>
              <a:latin typeface="Segoe UI Semibold" pitchFamily="34" charset="0"/>
            </a:endParaRPr>
          </a:p>
        </p:txBody>
      </p:sp>
      <p:sp>
        <p:nvSpPr>
          <p:cNvPr id="110" name="TextBox 109"/>
          <p:cNvSpPr txBox="1"/>
          <p:nvPr/>
        </p:nvSpPr>
        <p:spPr>
          <a:xfrm>
            <a:off x="4898005" y="3225775"/>
            <a:ext cx="3411694" cy="246221"/>
          </a:xfrm>
          <a:prstGeom prst="rect">
            <a:avLst/>
          </a:prstGeom>
          <a:noFill/>
        </p:spPr>
        <p:txBody>
          <a:bodyPr wrap="square" lIns="0" tIns="0" rIns="0" bIns="0" rtlCol="0">
            <a:spAutoFit/>
          </a:bodyPr>
          <a:lstStyle/>
          <a:p>
            <a:r>
              <a:rPr lang="en-US" sz="1600" dirty="0" smtClean="0">
                <a:gradFill>
                  <a:gsLst>
                    <a:gs pos="0">
                      <a:schemeClr val="tx1">
                        <a:lumMod val="75000"/>
                        <a:lumOff val="25000"/>
                      </a:schemeClr>
                    </a:gs>
                    <a:gs pos="80000">
                      <a:schemeClr val="tx1">
                        <a:lumMod val="65000"/>
                        <a:lumOff val="35000"/>
                      </a:schemeClr>
                    </a:gs>
                  </a:gsLst>
                  <a:lin ang="16200000" scaled="0"/>
                </a:gradFill>
                <a:latin typeface="Segoe UI Semibold" pitchFamily="34" charset="0"/>
              </a:rPr>
              <a:t>Jewelry Terms – Match Type CPC</a:t>
            </a:r>
          </a:p>
        </p:txBody>
      </p:sp>
      <p:grpSp>
        <p:nvGrpSpPr>
          <p:cNvPr id="111" name="Group 110"/>
          <p:cNvGrpSpPr/>
          <p:nvPr/>
        </p:nvGrpSpPr>
        <p:grpSpPr>
          <a:xfrm>
            <a:off x="5359439" y="3632466"/>
            <a:ext cx="2709071" cy="1700857"/>
            <a:chOff x="3234931" y="1098327"/>
            <a:chExt cx="3065696" cy="1453896"/>
          </a:xfrm>
        </p:grpSpPr>
        <p:cxnSp>
          <p:nvCxnSpPr>
            <p:cNvPr id="121" name="Straight Connector 120"/>
            <p:cNvCxnSpPr/>
            <p:nvPr/>
          </p:nvCxnSpPr>
          <p:spPr>
            <a:xfrm>
              <a:off x="3234931" y="1339886"/>
              <a:ext cx="3063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234931" y="1581445"/>
              <a:ext cx="3063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3234931" y="1823004"/>
              <a:ext cx="3063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234931" y="2064563"/>
              <a:ext cx="3063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234931" y="2306122"/>
              <a:ext cx="306324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bwMode="auto">
            <a:xfrm>
              <a:off x="3237387" y="1098327"/>
              <a:ext cx="3063240" cy="1453896"/>
            </a:xfrm>
            <a:prstGeom prst="rec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
        <p:nvSpPr>
          <p:cNvPr id="112" name="TextBox 111"/>
          <p:cNvSpPr txBox="1"/>
          <p:nvPr/>
        </p:nvSpPr>
        <p:spPr>
          <a:xfrm>
            <a:off x="8236012" y="4286213"/>
            <a:ext cx="387888"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Broad</a:t>
            </a:r>
            <a:endParaRPr lang="en-US" sz="800" dirty="0">
              <a:gradFill>
                <a:gsLst>
                  <a:gs pos="0">
                    <a:schemeClr val="tx2"/>
                  </a:gs>
                  <a:gs pos="100000">
                    <a:schemeClr val="tx2"/>
                  </a:gs>
                </a:gsLst>
                <a:lin ang="5400000" scaled="0"/>
              </a:gradFill>
              <a:latin typeface="Segoe UI Semibold" pitchFamily="34" charset="0"/>
            </a:endParaRPr>
          </a:p>
        </p:txBody>
      </p:sp>
      <p:sp>
        <p:nvSpPr>
          <p:cNvPr id="113" name="TextBox 112"/>
          <p:cNvSpPr txBox="1"/>
          <p:nvPr/>
        </p:nvSpPr>
        <p:spPr>
          <a:xfrm>
            <a:off x="8221310" y="4463493"/>
            <a:ext cx="387888"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Exact</a:t>
            </a:r>
            <a:endParaRPr lang="en-US" sz="800" dirty="0">
              <a:gradFill>
                <a:gsLst>
                  <a:gs pos="0">
                    <a:schemeClr val="tx2"/>
                  </a:gs>
                  <a:gs pos="100000">
                    <a:schemeClr val="tx2"/>
                  </a:gs>
                </a:gsLst>
                <a:lin ang="5400000" scaled="0"/>
              </a:gradFill>
              <a:latin typeface="Segoe UI Semibold" pitchFamily="34" charset="0"/>
            </a:endParaRPr>
          </a:p>
        </p:txBody>
      </p:sp>
      <p:sp>
        <p:nvSpPr>
          <p:cNvPr id="114" name="TextBox 113"/>
          <p:cNvSpPr txBox="1"/>
          <p:nvPr/>
        </p:nvSpPr>
        <p:spPr>
          <a:xfrm>
            <a:off x="8247762" y="4650107"/>
            <a:ext cx="387888"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Phrase</a:t>
            </a:r>
            <a:endParaRPr lang="en-US" sz="800" dirty="0">
              <a:gradFill>
                <a:gsLst>
                  <a:gs pos="0">
                    <a:schemeClr val="tx2"/>
                  </a:gs>
                  <a:gs pos="100000">
                    <a:schemeClr val="tx2"/>
                  </a:gs>
                </a:gsLst>
                <a:lin ang="5400000" scaled="0"/>
              </a:gradFill>
              <a:latin typeface="Segoe UI Semibold" pitchFamily="34" charset="0"/>
            </a:endParaRPr>
          </a:p>
        </p:txBody>
      </p:sp>
      <p:sp>
        <p:nvSpPr>
          <p:cNvPr id="115" name="TextBox 114"/>
          <p:cNvSpPr txBox="1"/>
          <p:nvPr/>
        </p:nvSpPr>
        <p:spPr>
          <a:xfrm>
            <a:off x="6521074" y="5381004"/>
            <a:ext cx="387888"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CTR</a:t>
            </a:r>
            <a:endParaRPr lang="en-US" sz="1000" dirty="0">
              <a:gradFill>
                <a:gsLst>
                  <a:gs pos="0">
                    <a:schemeClr val="tx2"/>
                  </a:gs>
                  <a:gs pos="100000">
                    <a:schemeClr val="tx2"/>
                  </a:gs>
                </a:gsLst>
                <a:lin ang="5400000" scaled="0"/>
              </a:gradFill>
              <a:latin typeface="Segoe UI Semibold" pitchFamily="34" charset="0"/>
            </a:endParaRPr>
          </a:p>
        </p:txBody>
      </p:sp>
      <p:sp>
        <p:nvSpPr>
          <p:cNvPr id="116" name="Rectangle 115"/>
          <p:cNvSpPr/>
          <p:nvPr/>
        </p:nvSpPr>
        <p:spPr bwMode="auto">
          <a:xfrm>
            <a:off x="5673563" y="3902824"/>
            <a:ext cx="605345" cy="1431143"/>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17" name="Rectangle 116"/>
          <p:cNvSpPr/>
          <p:nvPr/>
        </p:nvSpPr>
        <p:spPr bwMode="auto">
          <a:xfrm>
            <a:off x="6275784" y="3968136"/>
            <a:ext cx="605345" cy="136538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18" name="Rectangle 117"/>
          <p:cNvSpPr/>
          <p:nvPr/>
        </p:nvSpPr>
        <p:spPr bwMode="auto">
          <a:xfrm>
            <a:off x="6878001" y="4254276"/>
            <a:ext cx="605345" cy="1077273"/>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19" name="Rectangle 118"/>
          <p:cNvSpPr/>
          <p:nvPr/>
        </p:nvSpPr>
        <p:spPr bwMode="auto">
          <a:xfrm>
            <a:off x="8186918" y="4488472"/>
            <a:ext cx="69115" cy="7315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20" name="Rectangle 119"/>
          <p:cNvSpPr/>
          <p:nvPr/>
        </p:nvSpPr>
        <p:spPr bwMode="auto">
          <a:xfrm>
            <a:off x="8186918" y="4675086"/>
            <a:ext cx="69115" cy="731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28" name="Rectangle 127"/>
          <p:cNvSpPr/>
          <p:nvPr/>
        </p:nvSpPr>
        <p:spPr>
          <a:xfrm>
            <a:off x="390525" y="3081924"/>
            <a:ext cx="4279392" cy="2552114"/>
          </a:xfrm>
          <a:prstGeom prst="rect">
            <a:avLst/>
          </a:prstGeom>
          <a:solidFill>
            <a:schemeClr val="bg2">
              <a:lumMod val="90000"/>
              <a:alpha val="50000"/>
            </a:schemeClr>
          </a:solidFill>
        </p:spPr>
        <p:txBody>
          <a:bodyPr wrap="square">
            <a:noAutofit/>
          </a:bodyPr>
          <a:lstStyle/>
          <a:p>
            <a:pPr marL="288925" lvl="1" indent="-288925" defTabSz="914099" fontAlgn="base">
              <a:lnSpc>
                <a:spcPct val="100000"/>
              </a:lnSpc>
              <a:spcBef>
                <a:spcPct val="0"/>
              </a:spcBef>
              <a:spcAft>
                <a:spcPct val="0"/>
              </a:spcAft>
              <a:buClrTx/>
              <a:buSzTx/>
              <a:buFont typeface="Arial" pitchFamily="34" charset="0"/>
              <a:buChar char="•"/>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29" name="Rectangle 128"/>
          <p:cNvSpPr/>
          <p:nvPr/>
        </p:nvSpPr>
        <p:spPr bwMode="auto">
          <a:xfrm>
            <a:off x="4105022" y="4312510"/>
            <a:ext cx="73152" cy="7315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30" name="TextBox 129"/>
          <p:cNvSpPr txBox="1"/>
          <p:nvPr/>
        </p:nvSpPr>
        <p:spPr>
          <a:xfrm>
            <a:off x="602013" y="3563610"/>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2.00%</a:t>
            </a:r>
            <a:endParaRPr lang="en-US" sz="800" dirty="0">
              <a:gradFill>
                <a:gsLst>
                  <a:gs pos="0">
                    <a:schemeClr val="tx2"/>
                  </a:gs>
                  <a:gs pos="100000">
                    <a:schemeClr val="tx2"/>
                  </a:gs>
                </a:gsLst>
                <a:lin ang="5400000" scaled="0"/>
              </a:gradFill>
              <a:latin typeface="Segoe UI Semibold" pitchFamily="34" charset="0"/>
            </a:endParaRPr>
          </a:p>
        </p:txBody>
      </p:sp>
      <p:sp>
        <p:nvSpPr>
          <p:cNvPr id="131" name="TextBox 130"/>
          <p:cNvSpPr txBox="1"/>
          <p:nvPr/>
        </p:nvSpPr>
        <p:spPr>
          <a:xfrm>
            <a:off x="602013" y="3732184"/>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1.80%</a:t>
            </a:r>
            <a:endParaRPr lang="en-US" sz="800" dirty="0">
              <a:gradFill>
                <a:gsLst>
                  <a:gs pos="0">
                    <a:schemeClr val="tx2"/>
                  </a:gs>
                  <a:gs pos="100000">
                    <a:schemeClr val="tx2"/>
                  </a:gs>
                </a:gsLst>
                <a:lin ang="5400000" scaled="0"/>
              </a:gradFill>
              <a:latin typeface="Segoe UI Semibold" pitchFamily="34" charset="0"/>
            </a:endParaRPr>
          </a:p>
        </p:txBody>
      </p:sp>
      <p:sp>
        <p:nvSpPr>
          <p:cNvPr id="132" name="TextBox 131"/>
          <p:cNvSpPr txBox="1"/>
          <p:nvPr/>
        </p:nvSpPr>
        <p:spPr>
          <a:xfrm>
            <a:off x="602013" y="3900758"/>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1.60%</a:t>
            </a:r>
            <a:endParaRPr lang="en-US" sz="800" dirty="0">
              <a:gradFill>
                <a:gsLst>
                  <a:gs pos="0">
                    <a:schemeClr val="tx2"/>
                  </a:gs>
                  <a:gs pos="100000">
                    <a:schemeClr val="tx2"/>
                  </a:gs>
                </a:gsLst>
                <a:lin ang="5400000" scaled="0"/>
              </a:gradFill>
              <a:latin typeface="Segoe UI Semibold" pitchFamily="34" charset="0"/>
            </a:endParaRPr>
          </a:p>
        </p:txBody>
      </p:sp>
      <p:sp>
        <p:nvSpPr>
          <p:cNvPr id="133" name="TextBox 132"/>
          <p:cNvSpPr txBox="1"/>
          <p:nvPr/>
        </p:nvSpPr>
        <p:spPr>
          <a:xfrm>
            <a:off x="602013" y="5249346"/>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0.00%</a:t>
            </a:r>
            <a:endParaRPr lang="en-US" sz="800" dirty="0">
              <a:gradFill>
                <a:gsLst>
                  <a:gs pos="0">
                    <a:schemeClr val="tx2"/>
                  </a:gs>
                  <a:gs pos="100000">
                    <a:schemeClr val="tx2"/>
                  </a:gs>
                </a:gsLst>
                <a:lin ang="5400000" scaled="0"/>
              </a:gradFill>
              <a:latin typeface="Segoe UI Semibold" pitchFamily="34" charset="0"/>
            </a:endParaRPr>
          </a:p>
        </p:txBody>
      </p:sp>
      <p:sp>
        <p:nvSpPr>
          <p:cNvPr id="134" name="TextBox 133"/>
          <p:cNvSpPr txBox="1"/>
          <p:nvPr/>
        </p:nvSpPr>
        <p:spPr>
          <a:xfrm>
            <a:off x="797964" y="3225775"/>
            <a:ext cx="3610947" cy="246221"/>
          </a:xfrm>
          <a:prstGeom prst="rect">
            <a:avLst/>
          </a:prstGeom>
          <a:noFill/>
        </p:spPr>
        <p:txBody>
          <a:bodyPr wrap="square" lIns="0" tIns="0" rIns="0" bIns="0" rtlCol="0">
            <a:spAutoFit/>
          </a:bodyPr>
          <a:lstStyle/>
          <a:p>
            <a:r>
              <a:rPr lang="en-US" sz="1600" dirty="0" smtClean="0">
                <a:gradFill>
                  <a:gsLst>
                    <a:gs pos="0">
                      <a:schemeClr val="tx1">
                        <a:lumMod val="75000"/>
                        <a:lumOff val="25000"/>
                      </a:schemeClr>
                    </a:gs>
                    <a:gs pos="80000">
                      <a:schemeClr val="tx1">
                        <a:lumMod val="65000"/>
                        <a:lumOff val="35000"/>
                      </a:schemeClr>
                    </a:gs>
                  </a:gsLst>
                  <a:lin ang="16200000" scaled="0"/>
                </a:gradFill>
                <a:latin typeface="Segoe UI Semibold" pitchFamily="34" charset="0"/>
              </a:rPr>
              <a:t>Jewelry Terms – Match Type CTR</a:t>
            </a:r>
          </a:p>
        </p:txBody>
      </p:sp>
      <p:cxnSp>
        <p:nvCxnSpPr>
          <p:cNvPr id="135" name="Straight Connector 134"/>
          <p:cNvCxnSpPr/>
          <p:nvPr/>
        </p:nvCxnSpPr>
        <p:spPr>
          <a:xfrm>
            <a:off x="1115521" y="3965987"/>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115521" y="4304221"/>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115521" y="4473338"/>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115521" y="4811572"/>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115521" y="4980689"/>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bwMode="auto">
          <a:xfrm>
            <a:off x="1114707" y="3632466"/>
            <a:ext cx="2864992" cy="1700857"/>
          </a:xfrm>
          <a:prstGeom prst="rect">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41" name="TextBox 140"/>
          <p:cNvSpPr txBox="1"/>
          <p:nvPr/>
        </p:nvSpPr>
        <p:spPr>
          <a:xfrm>
            <a:off x="4156983" y="4286213"/>
            <a:ext cx="410542"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Broad</a:t>
            </a:r>
            <a:endParaRPr lang="en-US" sz="800" dirty="0">
              <a:gradFill>
                <a:gsLst>
                  <a:gs pos="0">
                    <a:schemeClr val="tx2"/>
                  </a:gs>
                  <a:gs pos="100000">
                    <a:schemeClr val="tx2"/>
                  </a:gs>
                </a:gsLst>
                <a:lin ang="5400000" scaled="0"/>
              </a:gradFill>
              <a:latin typeface="Segoe UI Semibold" pitchFamily="34" charset="0"/>
            </a:endParaRPr>
          </a:p>
        </p:txBody>
      </p:sp>
      <p:sp>
        <p:nvSpPr>
          <p:cNvPr id="142" name="TextBox 141"/>
          <p:cNvSpPr txBox="1"/>
          <p:nvPr/>
        </p:nvSpPr>
        <p:spPr>
          <a:xfrm>
            <a:off x="4141423" y="4463493"/>
            <a:ext cx="410542"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Exact</a:t>
            </a:r>
            <a:endParaRPr lang="en-US" sz="800" dirty="0">
              <a:gradFill>
                <a:gsLst>
                  <a:gs pos="0">
                    <a:schemeClr val="tx2"/>
                  </a:gs>
                  <a:gs pos="100000">
                    <a:schemeClr val="tx2"/>
                  </a:gs>
                </a:gsLst>
                <a:lin ang="5400000" scaled="0"/>
              </a:gradFill>
              <a:latin typeface="Segoe UI Semibold" pitchFamily="34" charset="0"/>
            </a:endParaRPr>
          </a:p>
        </p:txBody>
      </p:sp>
      <p:sp>
        <p:nvSpPr>
          <p:cNvPr id="143" name="TextBox 142"/>
          <p:cNvSpPr txBox="1"/>
          <p:nvPr/>
        </p:nvSpPr>
        <p:spPr>
          <a:xfrm>
            <a:off x="4169420" y="4650107"/>
            <a:ext cx="410542" cy="123111"/>
          </a:xfrm>
          <a:prstGeom prst="rect">
            <a:avLst/>
          </a:prstGeom>
          <a:noFill/>
        </p:spPr>
        <p:txBody>
          <a:bodyPr wrap="square" lIns="0" tIns="0" rIns="0" bIns="0" rtlCol="0">
            <a:spAutoFit/>
          </a:bodyPr>
          <a:lstStyle/>
          <a:p>
            <a:pPr algn="ctr"/>
            <a:r>
              <a:rPr lang="en-US" sz="800" dirty="0" smtClean="0">
                <a:gradFill>
                  <a:gsLst>
                    <a:gs pos="0">
                      <a:schemeClr val="tx2"/>
                    </a:gs>
                    <a:gs pos="100000">
                      <a:schemeClr val="tx2"/>
                    </a:gs>
                  </a:gsLst>
                  <a:lin ang="5400000" scaled="0"/>
                </a:gradFill>
                <a:latin typeface="Segoe UI Semibold" pitchFamily="34" charset="0"/>
              </a:rPr>
              <a:t>Phrase</a:t>
            </a:r>
            <a:endParaRPr lang="en-US" sz="800" dirty="0">
              <a:gradFill>
                <a:gsLst>
                  <a:gs pos="0">
                    <a:schemeClr val="tx2"/>
                  </a:gs>
                  <a:gs pos="100000">
                    <a:schemeClr val="tx2"/>
                  </a:gs>
                </a:gsLst>
                <a:lin ang="5400000" scaled="0"/>
              </a:gradFill>
              <a:latin typeface="Segoe UI Semibold" pitchFamily="34" charset="0"/>
            </a:endParaRPr>
          </a:p>
        </p:txBody>
      </p:sp>
      <p:sp>
        <p:nvSpPr>
          <p:cNvPr id="144" name="TextBox 143"/>
          <p:cNvSpPr txBox="1"/>
          <p:nvPr/>
        </p:nvSpPr>
        <p:spPr>
          <a:xfrm>
            <a:off x="2144682" y="5381004"/>
            <a:ext cx="410542"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CPC</a:t>
            </a:r>
            <a:endParaRPr lang="en-US" sz="1000" dirty="0">
              <a:gradFill>
                <a:gsLst>
                  <a:gs pos="0">
                    <a:schemeClr val="tx2"/>
                  </a:gs>
                  <a:gs pos="100000">
                    <a:schemeClr val="tx2"/>
                  </a:gs>
                </a:gsLst>
                <a:lin ang="5400000" scaled="0"/>
              </a:gradFill>
              <a:latin typeface="Segoe UI Semibold" pitchFamily="34" charset="0"/>
            </a:endParaRPr>
          </a:p>
        </p:txBody>
      </p:sp>
      <p:sp>
        <p:nvSpPr>
          <p:cNvPr id="145" name="Rectangle 144"/>
          <p:cNvSpPr/>
          <p:nvPr/>
        </p:nvSpPr>
        <p:spPr bwMode="auto">
          <a:xfrm>
            <a:off x="4105022" y="4488472"/>
            <a:ext cx="73152" cy="7315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46" name="Rectangle 145"/>
          <p:cNvSpPr/>
          <p:nvPr/>
        </p:nvSpPr>
        <p:spPr bwMode="auto">
          <a:xfrm>
            <a:off x="4105022" y="4675086"/>
            <a:ext cx="73152" cy="731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147" name="Straight Connector 146"/>
          <p:cNvCxnSpPr/>
          <p:nvPr/>
        </p:nvCxnSpPr>
        <p:spPr>
          <a:xfrm>
            <a:off x="1115521" y="3796870"/>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1115521" y="4135104"/>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1115521" y="5149806"/>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115521" y="4642455"/>
            <a:ext cx="286499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bwMode="auto">
          <a:xfrm>
            <a:off x="1444880" y="5031021"/>
            <a:ext cx="640699" cy="30249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52" name="Rectangle 151"/>
          <p:cNvSpPr/>
          <p:nvPr/>
        </p:nvSpPr>
        <p:spPr bwMode="auto">
          <a:xfrm>
            <a:off x="2086936" y="3743397"/>
            <a:ext cx="640699" cy="159012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53" name="Rectangle 152"/>
          <p:cNvSpPr/>
          <p:nvPr/>
        </p:nvSpPr>
        <p:spPr bwMode="auto">
          <a:xfrm>
            <a:off x="2719661" y="4555160"/>
            <a:ext cx="640699" cy="778358"/>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54" name="TextBox 153"/>
          <p:cNvSpPr txBox="1"/>
          <p:nvPr/>
        </p:nvSpPr>
        <p:spPr>
          <a:xfrm>
            <a:off x="602013" y="4069332"/>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1.40%</a:t>
            </a:r>
            <a:endParaRPr lang="en-US" sz="800" dirty="0">
              <a:gradFill>
                <a:gsLst>
                  <a:gs pos="0">
                    <a:schemeClr val="tx2"/>
                  </a:gs>
                  <a:gs pos="100000">
                    <a:schemeClr val="tx2"/>
                  </a:gs>
                </a:gsLst>
                <a:lin ang="5400000" scaled="0"/>
              </a:gradFill>
              <a:latin typeface="Segoe UI Semibold" pitchFamily="34" charset="0"/>
            </a:endParaRPr>
          </a:p>
        </p:txBody>
      </p:sp>
      <p:sp>
        <p:nvSpPr>
          <p:cNvPr id="155" name="TextBox 154"/>
          <p:cNvSpPr txBox="1"/>
          <p:nvPr/>
        </p:nvSpPr>
        <p:spPr>
          <a:xfrm>
            <a:off x="602013" y="4237906"/>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1.20%</a:t>
            </a:r>
            <a:endParaRPr lang="en-US" sz="800" dirty="0">
              <a:gradFill>
                <a:gsLst>
                  <a:gs pos="0">
                    <a:schemeClr val="tx2"/>
                  </a:gs>
                  <a:gs pos="100000">
                    <a:schemeClr val="tx2"/>
                  </a:gs>
                </a:gsLst>
                <a:lin ang="5400000" scaled="0"/>
              </a:gradFill>
              <a:latin typeface="Segoe UI Semibold" pitchFamily="34" charset="0"/>
            </a:endParaRPr>
          </a:p>
        </p:txBody>
      </p:sp>
      <p:sp>
        <p:nvSpPr>
          <p:cNvPr id="156" name="TextBox 155"/>
          <p:cNvSpPr txBox="1"/>
          <p:nvPr/>
        </p:nvSpPr>
        <p:spPr>
          <a:xfrm>
            <a:off x="602013" y="4406480"/>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1.00%</a:t>
            </a:r>
            <a:endParaRPr lang="en-US" sz="800" dirty="0">
              <a:gradFill>
                <a:gsLst>
                  <a:gs pos="0">
                    <a:schemeClr val="tx2"/>
                  </a:gs>
                  <a:gs pos="100000">
                    <a:schemeClr val="tx2"/>
                  </a:gs>
                </a:gsLst>
                <a:lin ang="5400000" scaled="0"/>
              </a:gradFill>
              <a:latin typeface="Segoe UI Semibold" pitchFamily="34" charset="0"/>
            </a:endParaRPr>
          </a:p>
        </p:txBody>
      </p:sp>
      <p:sp>
        <p:nvSpPr>
          <p:cNvPr id="157" name="TextBox 156"/>
          <p:cNvSpPr txBox="1"/>
          <p:nvPr/>
        </p:nvSpPr>
        <p:spPr>
          <a:xfrm>
            <a:off x="602013" y="4575054"/>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0.80%</a:t>
            </a:r>
            <a:endParaRPr lang="en-US" sz="800" dirty="0">
              <a:gradFill>
                <a:gsLst>
                  <a:gs pos="0">
                    <a:schemeClr val="tx2"/>
                  </a:gs>
                  <a:gs pos="100000">
                    <a:schemeClr val="tx2"/>
                  </a:gs>
                </a:gsLst>
                <a:lin ang="5400000" scaled="0"/>
              </a:gradFill>
              <a:latin typeface="Segoe UI Semibold" pitchFamily="34" charset="0"/>
            </a:endParaRPr>
          </a:p>
        </p:txBody>
      </p:sp>
      <p:sp>
        <p:nvSpPr>
          <p:cNvPr id="158" name="TextBox 157"/>
          <p:cNvSpPr txBox="1"/>
          <p:nvPr/>
        </p:nvSpPr>
        <p:spPr>
          <a:xfrm>
            <a:off x="602013" y="4743628"/>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0.60%</a:t>
            </a:r>
            <a:endParaRPr lang="en-US" sz="800" dirty="0">
              <a:gradFill>
                <a:gsLst>
                  <a:gs pos="0">
                    <a:schemeClr val="tx2"/>
                  </a:gs>
                  <a:gs pos="100000">
                    <a:schemeClr val="tx2"/>
                  </a:gs>
                </a:gsLst>
                <a:lin ang="5400000" scaled="0"/>
              </a:gradFill>
              <a:latin typeface="Segoe UI Semibold" pitchFamily="34" charset="0"/>
            </a:endParaRPr>
          </a:p>
        </p:txBody>
      </p:sp>
      <p:sp>
        <p:nvSpPr>
          <p:cNvPr id="159" name="TextBox 158"/>
          <p:cNvSpPr txBox="1"/>
          <p:nvPr/>
        </p:nvSpPr>
        <p:spPr>
          <a:xfrm>
            <a:off x="602013" y="4912202"/>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0.40%</a:t>
            </a:r>
            <a:endParaRPr lang="en-US" sz="800" dirty="0">
              <a:gradFill>
                <a:gsLst>
                  <a:gs pos="0">
                    <a:schemeClr val="tx2"/>
                  </a:gs>
                  <a:gs pos="100000">
                    <a:schemeClr val="tx2"/>
                  </a:gs>
                </a:gsLst>
                <a:lin ang="5400000" scaled="0"/>
              </a:gradFill>
              <a:latin typeface="Segoe UI Semibold" pitchFamily="34" charset="0"/>
            </a:endParaRPr>
          </a:p>
        </p:txBody>
      </p:sp>
      <p:sp>
        <p:nvSpPr>
          <p:cNvPr id="160" name="TextBox 159"/>
          <p:cNvSpPr txBox="1"/>
          <p:nvPr/>
        </p:nvSpPr>
        <p:spPr>
          <a:xfrm>
            <a:off x="602013" y="5080776"/>
            <a:ext cx="410542" cy="123111"/>
          </a:xfrm>
          <a:prstGeom prst="rect">
            <a:avLst/>
          </a:prstGeom>
          <a:noFill/>
        </p:spPr>
        <p:txBody>
          <a:bodyPr wrap="square" lIns="0" tIns="0" rIns="0" bIns="0" rtlCol="0">
            <a:spAutoFit/>
          </a:bodyPr>
          <a:lstStyle/>
          <a:p>
            <a:pPr algn="r"/>
            <a:r>
              <a:rPr lang="en-US" sz="800" dirty="0" smtClean="0">
                <a:gradFill>
                  <a:gsLst>
                    <a:gs pos="0">
                      <a:schemeClr val="tx2"/>
                    </a:gs>
                    <a:gs pos="100000">
                      <a:schemeClr val="tx2"/>
                    </a:gs>
                  </a:gsLst>
                  <a:lin ang="5400000" scaled="0"/>
                </a:gradFill>
                <a:latin typeface="Segoe UI Semibold" pitchFamily="34" charset="0"/>
              </a:rPr>
              <a:t>0.20%</a:t>
            </a:r>
            <a:endParaRPr lang="en-US" sz="800" dirty="0">
              <a:gradFill>
                <a:gsLst>
                  <a:gs pos="0">
                    <a:schemeClr val="tx2"/>
                  </a:gs>
                  <a:gs pos="100000">
                    <a:schemeClr val="tx2"/>
                  </a:gs>
                </a:gsLst>
                <a:lin ang="5400000" scaled="0"/>
              </a:gradFill>
              <a:latin typeface="Segoe UI Semibold" pitchFamily="34" charset="0"/>
            </a:endParaRPr>
          </a:p>
        </p:txBody>
      </p:sp>
      <p:grpSp>
        <p:nvGrpSpPr>
          <p:cNvPr id="9" name="Group 8"/>
          <p:cNvGrpSpPr/>
          <p:nvPr/>
        </p:nvGrpSpPr>
        <p:grpSpPr>
          <a:xfrm>
            <a:off x="4974507" y="2715944"/>
            <a:ext cx="774203" cy="123111"/>
            <a:chOff x="6198764" y="2746424"/>
            <a:chExt cx="774203" cy="123111"/>
          </a:xfrm>
        </p:grpSpPr>
        <p:sp>
          <p:nvSpPr>
            <p:cNvPr id="161" name="Rectangle 160"/>
            <p:cNvSpPr/>
            <p:nvPr/>
          </p:nvSpPr>
          <p:spPr bwMode="auto">
            <a:xfrm>
              <a:off x="6198764" y="2773784"/>
              <a:ext cx="69115" cy="7315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62" name="TextBox 161"/>
            <p:cNvSpPr txBox="1"/>
            <p:nvPr/>
          </p:nvSpPr>
          <p:spPr>
            <a:xfrm>
              <a:off x="6305620" y="2746424"/>
              <a:ext cx="667347"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Impressions</a:t>
              </a:r>
              <a:endParaRPr lang="en-US" sz="800" dirty="0">
                <a:gradFill>
                  <a:gsLst>
                    <a:gs pos="0">
                      <a:schemeClr val="tx2"/>
                    </a:gs>
                    <a:gs pos="100000">
                      <a:schemeClr val="tx2"/>
                    </a:gs>
                  </a:gsLst>
                  <a:lin ang="5400000" scaled="0"/>
                </a:gradFill>
                <a:latin typeface="Segoe UI Semibold" pitchFamily="34" charset="0"/>
              </a:endParaRPr>
            </a:p>
          </p:txBody>
        </p:sp>
      </p:grpSp>
      <p:grpSp>
        <p:nvGrpSpPr>
          <p:cNvPr id="7" name="Group 6"/>
          <p:cNvGrpSpPr/>
          <p:nvPr/>
        </p:nvGrpSpPr>
        <p:grpSpPr>
          <a:xfrm>
            <a:off x="8210526" y="2715944"/>
            <a:ext cx="494744" cy="123111"/>
            <a:chOff x="7089522" y="2746424"/>
            <a:chExt cx="494744" cy="123111"/>
          </a:xfrm>
        </p:grpSpPr>
        <p:sp>
          <p:nvSpPr>
            <p:cNvPr id="167" name="TextBox 166"/>
            <p:cNvSpPr txBox="1"/>
            <p:nvPr/>
          </p:nvSpPr>
          <p:spPr>
            <a:xfrm>
              <a:off x="7196378" y="2746424"/>
              <a:ext cx="387888" cy="123111"/>
            </a:xfrm>
            <a:prstGeom prst="rect">
              <a:avLst/>
            </a:prstGeom>
            <a:noFill/>
          </p:spPr>
          <p:txBody>
            <a:bodyPr wrap="square" lIns="0" tIns="0" rIns="0" bIns="0" rtlCol="0">
              <a:spAutoFit/>
            </a:bodyPr>
            <a:lstStyle/>
            <a:p>
              <a:r>
                <a:rPr lang="en-US" sz="800" dirty="0" smtClean="0">
                  <a:gradFill>
                    <a:gsLst>
                      <a:gs pos="0">
                        <a:schemeClr val="tx2"/>
                      </a:gs>
                      <a:gs pos="100000">
                        <a:schemeClr val="tx2"/>
                      </a:gs>
                    </a:gsLst>
                    <a:lin ang="5400000" scaled="0"/>
                  </a:gradFill>
                  <a:latin typeface="Segoe UI Semibold" pitchFamily="34" charset="0"/>
                </a:rPr>
                <a:t>Clicks</a:t>
              </a:r>
              <a:endParaRPr lang="en-US" sz="800" dirty="0">
                <a:gradFill>
                  <a:gsLst>
                    <a:gs pos="0">
                      <a:schemeClr val="tx2"/>
                    </a:gs>
                    <a:gs pos="100000">
                      <a:schemeClr val="tx2"/>
                    </a:gs>
                  </a:gsLst>
                  <a:lin ang="5400000" scaled="0"/>
                </a:gradFill>
                <a:latin typeface="Segoe UI Semibold" pitchFamily="34" charset="0"/>
              </a:endParaRPr>
            </a:p>
          </p:txBody>
        </p:sp>
        <p:sp>
          <p:nvSpPr>
            <p:cNvPr id="168" name="Rectangle 167"/>
            <p:cNvSpPr/>
            <p:nvPr/>
          </p:nvSpPr>
          <p:spPr bwMode="auto">
            <a:xfrm>
              <a:off x="7089522" y="2773784"/>
              <a:ext cx="69115" cy="731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
        <p:nvSpPr>
          <p:cNvPr id="127" name="TextBox 126"/>
          <p:cNvSpPr txBox="1"/>
          <p:nvPr/>
        </p:nvSpPr>
        <p:spPr>
          <a:xfrm>
            <a:off x="459171" y="6479489"/>
            <a:ext cx="4413401" cy="258957"/>
          </a:xfrm>
          <a:prstGeom prst="rect">
            <a:avLst/>
          </a:prstGeom>
          <a:noFill/>
        </p:spPr>
        <p:txBody>
          <a:bodyPr wrap="none" lIns="0" tIns="0" rIns="0" bIns="0" rtlCol="0">
            <a:noAutofit/>
          </a:bodyPr>
          <a:lstStyle/>
          <a:p>
            <a:r>
              <a:rPr lang="en-US" sz="900" dirty="0" smtClean="0">
                <a:gradFill>
                  <a:gsLst>
                    <a:gs pos="100000">
                      <a:schemeClr val="tx1">
                        <a:lumMod val="75000"/>
                        <a:lumOff val="25000"/>
                      </a:schemeClr>
                    </a:gs>
                    <a:gs pos="1000">
                      <a:schemeClr val="tx1">
                        <a:lumMod val="75000"/>
                        <a:lumOff val="25000"/>
                      </a:schemeClr>
                    </a:gs>
                  </a:gsLst>
                  <a:lin ang="5400000" scaled="0"/>
                </a:gradFill>
              </a:rPr>
              <a:t>Source: Bing Ads data</a:t>
            </a:r>
            <a:endParaRPr lang="en-US" sz="900" dirty="0">
              <a:gradFill>
                <a:gsLst>
                  <a:gs pos="100000">
                    <a:schemeClr val="tx1">
                      <a:lumMod val="75000"/>
                      <a:lumOff val="25000"/>
                    </a:schemeClr>
                  </a:gs>
                  <a:gs pos="1000">
                    <a:schemeClr val="tx1">
                      <a:lumMod val="75000"/>
                      <a:lumOff val="25000"/>
                    </a:schemeClr>
                  </a:gs>
                </a:gsLst>
                <a:lin ang="5400000" scaled="0"/>
              </a:gradFill>
            </a:endParaRPr>
          </a:p>
        </p:txBody>
      </p:sp>
    </p:spTree>
    <p:extLst>
      <p:ext uri="{BB962C8B-B14F-4D97-AF65-F5344CB8AC3E}">
        <p14:creationId xmlns:p14="http://schemas.microsoft.com/office/powerpoint/2010/main" val="244275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Positioning</a:t>
            </a:r>
          </a:p>
        </p:txBody>
      </p:sp>
      <p:sp>
        <p:nvSpPr>
          <p:cNvPr id="3" name="Content Placeholder 3"/>
          <p:cNvSpPr txBox="1">
            <a:spLocks/>
          </p:cNvSpPr>
          <p:nvPr/>
        </p:nvSpPr>
        <p:spPr>
          <a:xfrm>
            <a:off x="390525" y="1708233"/>
            <a:ext cx="8542608" cy="1936066"/>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70000"/>
              </a:lnSpc>
              <a:spcAft>
                <a:spcPts val="600"/>
              </a:spcAft>
              <a:buNone/>
            </a:pPr>
            <a:r>
              <a:rPr lang="en-US" sz="2200" kern="0" spc="-20" dirty="0">
                <a:gradFill>
                  <a:gsLst>
                    <a:gs pos="100000">
                      <a:schemeClr val="tx1">
                        <a:lumMod val="75000"/>
                        <a:lumOff val="25000"/>
                      </a:schemeClr>
                    </a:gs>
                    <a:gs pos="1000">
                      <a:schemeClr val="tx1">
                        <a:lumMod val="75000"/>
                        <a:lumOff val="25000"/>
                      </a:schemeClr>
                    </a:gs>
                  </a:gsLst>
                  <a:lin ang="5400000" scaled="0"/>
                </a:gradFill>
                <a:latin typeface="Segoe UI Semibold" pitchFamily="34" charset="0"/>
              </a:rPr>
              <a:t>Bid for top </a:t>
            </a:r>
            <a:r>
              <a:rPr lang="en-US" sz="2200" kern="0" spc="-20" dirty="0" smtClean="0">
                <a:gradFill>
                  <a:gsLst>
                    <a:gs pos="100000">
                      <a:schemeClr val="tx1">
                        <a:lumMod val="75000"/>
                        <a:lumOff val="25000"/>
                      </a:schemeClr>
                    </a:gs>
                    <a:gs pos="1000">
                      <a:schemeClr val="tx1">
                        <a:lumMod val="75000"/>
                        <a:lumOff val="25000"/>
                      </a:schemeClr>
                    </a:gs>
                  </a:gsLst>
                  <a:lin ang="5400000" scaled="0"/>
                </a:gradFill>
                <a:latin typeface="Segoe UI Semibold" pitchFamily="34" charset="0"/>
              </a:rPr>
              <a:t>positions</a:t>
            </a:r>
            <a:endParaRPr lang="en-US" sz="2200" kern="0" spc="-20" dirty="0">
              <a:gradFill>
                <a:gsLst>
                  <a:gs pos="100000">
                    <a:schemeClr val="tx1">
                      <a:lumMod val="75000"/>
                      <a:lumOff val="25000"/>
                    </a:schemeClr>
                  </a:gs>
                  <a:gs pos="1000">
                    <a:schemeClr val="tx1">
                      <a:lumMod val="75000"/>
                      <a:lumOff val="25000"/>
                    </a:schemeClr>
                  </a:gs>
                </a:gsLst>
                <a:lin ang="5400000" scaled="0"/>
              </a:gradFill>
              <a:latin typeface="Segoe UI Semibold" pitchFamily="34" charset="0"/>
            </a:endParaRPr>
          </a:p>
          <a:p>
            <a:pPr marL="228600" indent="-228600">
              <a:lnSpc>
                <a:spcPct val="70000"/>
              </a:lnSpc>
              <a:spcAft>
                <a:spcPts val="600"/>
              </a:spcAft>
            </a:pPr>
            <a:r>
              <a:rPr lang="en-US" sz="1400" dirty="0"/>
              <a:t>Click volume declines below position 3, and 60% of all clicks come from positions 1-3.</a:t>
            </a:r>
          </a:p>
          <a:p>
            <a:pPr marL="228600" indent="-228600">
              <a:lnSpc>
                <a:spcPct val="70000"/>
              </a:lnSpc>
              <a:spcAft>
                <a:spcPts val="600"/>
              </a:spcAft>
            </a:pPr>
            <a:r>
              <a:rPr lang="en-US" sz="1400" dirty="0"/>
              <a:t>Average CPC is lower than the maximum bid, especially in position 1.</a:t>
            </a:r>
          </a:p>
          <a:p>
            <a:pPr marL="228600" indent="-228600">
              <a:lnSpc>
                <a:spcPct val="70000"/>
              </a:lnSpc>
              <a:spcAft>
                <a:spcPts val="600"/>
              </a:spcAft>
            </a:pPr>
            <a:r>
              <a:rPr lang="en-US" sz="1400" dirty="0"/>
              <a:t>When below position 4, CTR drops significantly leading to less traffic.</a:t>
            </a:r>
          </a:p>
        </p:txBody>
      </p:sp>
      <p:grpSp>
        <p:nvGrpSpPr>
          <p:cNvPr id="4" name="Group 3"/>
          <p:cNvGrpSpPr/>
          <p:nvPr/>
        </p:nvGrpSpPr>
        <p:grpSpPr>
          <a:xfrm>
            <a:off x="4331370" y="3165457"/>
            <a:ext cx="4185301" cy="2324443"/>
            <a:chOff x="2549727" y="1646028"/>
            <a:chExt cx="5861304" cy="3255264"/>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949"/>
            <a:stretch/>
          </p:blipFill>
          <p:spPr bwMode="auto">
            <a:xfrm>
              <a:off x="2549727" y="1646028"/>
              <a:ext cx="5861304" cy="3255264"/>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114675" y="2365674"/>
              <a:ext cx="3222515" cy="1505756"/>
              <a:chOff x="2632671" y="2341821"/>
              <a:chExt cx="3785616" cy="1505756"/>
            </a:xfrm>
          </p:grpSpPr>
          <p:sp>
            <p:nvSpPr>
              <p:cNvPr id="13" name="Rectangle 12"/>
              <p:cNvSpPr/>
              <p:nvPr/>
            </p:nvSpPr>
            <p:spPr bwMode="auto">
              <a:xfrm>
                <a:off x="2640459" y="2341821"/>
                <a:ext cx="3770616" cy="1495708"/>
              </a:xfrm>
              <a:prstGeom prst="rect">
                <a:avLst/>
              </a:prstGeom>
              <a:noFill/>
              <a:ln w="12700">
                <a:solidFill>
                  <a:srgbClr val="FFA615"/>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4" name="Rectangle 13"/>
              <p:cNvSpPr/>
              <p:nvPr/>
            </p:nvSpPr>
            <p:spPr bwMode="auto">
              <a:xfrm>
                <a:off x="2632671" y="3491255"/>
                <a:ext cx="3785616" cy="356322"/>
              </a:xfrm>
              <a:prstGeom prst="rect">
                <a:avLst/>
              </a:prstGeom>
              <a:solidFill>
                <a:schemeClr val="tx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Mainline (ML) (positions 1-4)</a:t>
                </a:r>
              </a:p>
            </p:txBody>
          </p:sp>
        </p:grpSp>
        <p:grpSp>
          <p:nvGrpSpPr>
            <p:cNvPr id="7" name="Group 6"/>
            <p:cNvGrpSpPr/>
            <p:nvPr/>
          </p:nvGrpSpPr>
          <p:grpSpPr>
            <a:xfrm>
              <a:off x="3114675" y="3896139"/>
              <a:ext cx="3222515" cy="956435"/>
              <a:chOff x="2632671" y="3896139"/>
              <a:chExt cx="3785616" cy="956435"/>
            </a:xfrm>
          </p:grpSpPr>
          <p:sp>
            <p:nvSpPr>
              <p:cNvPr id="11" name="Rectangle 10"/>
              <p:cNvSpPr/>
              <p:nvPr/>
            </p:nvSpPr>
            <p:spPr bwMode="auto">
              <a:xfrm>
                <a:off x="2640459" y="3896139"/>
                <a:ext cx="3770616" cy="956435"/>
              </a:xfrm>
              <a:prstGeom prst="rect">
                <a:avLst/>
              </a:prstGeom>
              <a:noFill/>
              <a:ln w="12700">
                <a:solidFill>
                  <a:srgbClr val="666666"/>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2" name="Rectangle 11"/>
              <p:cNvSpPr/>
              <p:nvPr/>
            </p:nvSpPr>
            <p:spPr bwMode="auto">
              <a:xfrm>
                <a:off x="2632671" y="4496252"/>
                <a:ext cx="3785616" cy="356322"/>
              </a:xfrm>
              <a:prstGeom prst="rect">
                <a:avLst/>
              </a:prstGeom>
              <a:solidFill>
                <a:schemeClr val="tx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Natural/Organic</a:t>
                </a:r>
              </a:p>
            </p:txBody>
          </p:sp>
        </p:grpSp>
        <p:grpSp>
          <p:nvGrpSpPr>
            <p:cNvPr id="8" name="Group 7"/>
            <p:cNvGrpSpPr/>
            <p:nvPr/>
          </p:nvGrpSpPr>
          <p:grpSpPr>
            <a:xfrm>
              <a:off x="6373368" y="2365674"/>
              <a:ext cx="1511375" cy="2495568"/>
              <a:chOff x="6373368" y="2365674"/>
              <a:chExt cx="1517904" cy="2495568"/>
            </a:xfrm>
          </p:grpSpPr>
          <p:sp>
            <p:nvSpPr>
              <p:cNvPr id="9" name="Rectangle 8"/>
              <p:cNvSpPr/>
              <p:nvPr/>
            </p:nvSpPr>
            <p:spPr bwMode="auto">
              <a:xfrm>
                <a:off x="6377703" y="2365674"/>
                <a:ext cx="1510301" cy="2486900"/>
              </a:xfrm>
              <a:prstGeom prst="rect">
                <a:avLst/>
              </a:prstGeom>
              <a:noFill/>
              <a:ln w="12700">
                <a:solidFill>
                  <a:srgbClr val="006DD4"/>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0" name="Rectangle 9"/>
              <p:cNvSpPr/>
              <p:nvPr/>
            </p:nvSpPr>
            <p:spPr bwMode="auto">
              <a:xfrm>
                <a:off x="6373368" y="4285170"/>
                <a:ext cx="1517904" cy="576072"/>
              </a:xfrm>
              <a:prstGeom prst="rect">
                <a:avLst/>
              </a:prstGeom>
              <a:solidFill>
                <a:schemeClr val="tx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ctr" anchorCtr="0" forceAA="0" compatLnSpc="1">
                <a:prstTxWarp prst="textNoShape">
                  <a:avLst/>
                </a:prstTxWarp>
                <a:noAutofit/>
              </a:bodyPr>
              <a:lstStyle/>
              <a:p>
                <a:pPr algn="ct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Sidebar (SB)</a:t>
                </a:r>
                <a:b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(positions 1-10)</a:t>
                </a:r>
              </a:p>
            </p:txBody>
          </p:sp>
        </p:grpSp>
      </p:grpSp>
      <p:sp>
        <p:nvSpPr>
          <p:cNvPr id="15" name="Rectangle 14"/>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16" name="Rectangle 15"/>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17" name="Rectangle 16"/>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18" name="Rectangle 17"/>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19" name="Rectangle 18"/>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20" name="Rectangle 19"/>
          <p:cNvSpPr/>
          <p:nvPr/>
        </p:nvSpPr>
        <p:spPr bwMode="auto">
          <a:xfrm>
            <a:off x="390525" y="5739618"/>
            <a:ext cx="1599776" cy="512049"/>
          </a:xfrm>
          <a:prstGeom prst="rect">
            <a:avLst/>
          </a:prstGeom>
          <a:solidFill>
            <a:schemeClr val="accent3"/>
          </a:solidFill>
        </p:spPr>
        <p:txBody>
          <a:bodyPr wrap="square">
            <a:noAutofit/>
          </a:bodyPr>
          <a:lstStyle/>
          <a:p>
            <a:pPr lvl="0"/>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Keywords</a:t>
            </a:r>
            <a:endParaRPr lang="en-US" sz="2400" kern="0" dirty="0">
              <a:gradFill>
                <a:gsLst>
                  <a:gs pos="100000">
                    <a:schemeClr val="tx1"/>
                  </a:gs>
                  <a:gs pos="1000">
                    <a:schemeClr val="tx1"/>
                  </a:gs>
                </a:gsLst>
                <a:lin ang="5400000" scaled="0"/>
              </a:gradFill>
              <a:latin typeface="+mj-lt"/>
            </a:endParaRPr>
          </a:p>
        </p:txBody>
      </p:sp>
      <p:grpSp>
        <p:nvGrpSpPr>
          <p:cNvPr id="22" name="Group 21"/>
          <p:cNvGrpSpPr/>
          <p:nvPr/>
        </p:nvGrpSpPr>
        <p:grpSpPr>
          <a:xfrm>
            <a:off x="459171" y="3167324"/>
            <a:ext cx="3613042" cy="2322576"/>
            <a:chOff x="997058" y="2975674"/>
            <a:chExt cx="3613042" cy="2345409"/>
          </a:xfrm>
        </p:grpSpPr>
        <p:sp>
          <p:nvSpPr>
            <p:cNvPr id="23" name="Rectangle 22"/>
            <p:cNvSpPr/>
            <p:nvPr/>
          </p:nvSpPr>
          <p:spPr>
            <a:xfrm>
              <a:off x="997058" y="2975674"/>
              <a:ext cx="3613042" cy="2345409"/>
            </a:xfrm>
            <a:prstGeom prst="rect">
              <a:avLst/>
            </a:prstGeom>
            <a:solidFill>
              <a:schemeClr val="bg1">
                <a:lumMod val="95000"/>
              </a:schemeClr>
            </a:solidFill>
          </p:spPr>
          <p:txBody>
            <a:bodyPr wrap="square">
              <a:noAutofit/>
            </a:bodyPr>
            <a:lstStyle/>
            <a:p>
              <a:pPr marL="288925" lvl="1" indent="-288925" defTabSz="914099" fontAlgn="base">
                <a:lnSpc>
                  <a:spcPct val="100000"/>
                </a:lnSpc>
                <a:spcBef>
                  <a:spcPct val="0"/>
                </a:spcBef>
                <a:spcAft>
                  <a:spcPct val="0"/>
                </a:spcAft>
                <a:buClrTx/>
                <a:buSzTx/>
                <a:buFont typeface="Arial" pitchFamily="34" charset="0"/>
                <a:buChar char="•"/>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24" name="TextBox 23"/>
            <p:cNvSpPr txBox="1"/>
            <p:nvPr/>
          </p:nvSpPr>
          <p:spPr>
            <a:xfrm>
              <a:off x="1146336" y="3335047"/>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30.00%</a:t>
              </a:r>
              <a:endParaRPr lang="en-US" sz="700" dirty="0">
                <a:gradFill>
                  <a:gsLst>
                    <a:gs pos="0">
                      <a:schemeClr val="tx2"/>
                    </a:gs>
                    <a:gs pos="100000">
                      <a:schemeClr val="tx2"/>
                    </a:gs>
                  </a:gsLst>
                  <a:lin ang="5400000" scaled="0"/>
                </a:gradFill>
                <a:latin typeface="Segoe UI Semibold" pitchFamily="34" charset="0"/>
              </a:endParaRPr>
            </a:p>
          </p:txBody>
        </p:sp>
        <p:sp>
          <p:nvSpPr>
            <p:cNvPr id="25" name="TextBox 24"/>
            <p:cNvSpPr txBox="1"/>
            <p:nvPr/>
          </p:nvSpPr>
          <p:spPr>
            <a:xfrm>
              <a:off x="1146336" y="3595885"/>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25.00</a:t>
              </a:r>
              <a:r>
                <a:rPr lang="en-US" sz="700" dirty="0">
                  <a:gradFill>
                    <a:gsLst>
                      <a:gs pos="0">
                        <a:schemeClr val="tx2"/>
                      </a:gs>
                      <a:gs pos="100000">
                        <a:schemeClr val="tx2"/>
                      </a:gs>
                    </a:gsLst>
                    <a:lin ang="5400000" scaled="0"/>
                  </a:gradFill>
                  <a:latin typeface="Segoe UI Semibold" pitchFamily="34" charset="0"/>
                </a:rPr>
                <a:t>%</a:t>
              </a:r>
            </a:p>
          </p:txBody>
        </p:sp>
        <p:sp>
          <p:nvSpPr>
            <p:cNvPr id="26" name="TextBox 25"/>
            <p:cNvSpPr txBox="1"/>
            <p:nvPr/>
          </p:nvSpPr>
          <p:spPr>
            <a:xfrm>
              <a:off x="1146336" y="3856724"/>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20.00</a:t>
              </a:r>
              <a:r>
                <a:rPr lang="en-US" sz="700" dirty="0">
                  <a:gradFill>
                    <a:gsLst>
                      <a:gs pos="0">
                        <a:schemeClr val="tx2"/>
                      </a:gs>
                      <a:gs pos="100000">
                        <a:schemeClr val="tx2"/>
                      </a:gs>
                    </a:gsLst>
                    <a:lin ang="5400000" scaled="0"/>
                  </a:gradFill>
                  <a:latin typeface="Segoe UI Semibold" pitchFamily="34" charset="0"/>
                </a:rPr>
                <a:t>%</a:t>
              </a:r>
            </a:p>
          </p:txBody>
        </p:sp>
        <p:sp>
          <p:nvSpPr>
            <p:cNvPr id="27" name="TextBox 26"/>
            <p:cNvSpPr txBox="1"/>
            <p:nvPr/>
          </p:nvSpPr>
          <p:spPr>
            <a:xfrm>
              <a:off x="1146336" y="4117562"/>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15.00</a:t>
              </a:r>
              <a:r>
                <a:rPr lang="en-US" sz="700" dirty="0">
                  <a:gradFill>
                    <a:gsLst>
                      <a:gs pos="0">
                        <a:schemeClr val="tx2"/>
                      </a:gs>
                      <a:gs pos="100000">
                        <a:schemeClr val="tx2"/>
                      </a:gs>
                    </a:gsLst>
                    <a:lin ang="5400000" scaled="0"/>
                  </a:gradFill>
                  <a:latin typeface="Segoe UI Semibold" pitchFamily="34" charset="0"/>
                </a:rPr>
                <a:t>%</a:t>
              </a:r>
            </a:p>
          </p:txBody>
        </p:sp>
        <p:sp>
          <p:nvSpPr>
            <p:cNvPr id="28" name="TextBox 27"/>
            <p:cNvSpPr txBox="1"/>
            <p:nvPr/>
          </p:nvSpPr>
          <p:spPr>
            <a:xfrm>
              <a:off x="1146336" y="4378401"/>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10.00</a:t>
              </a:r>
              <a:r>
                <a:rPr lang="en-US" sz="700" dirty="0">
                  <a:gradFill>
                    <a:gsLst>
                      <a:gs pos="0">
                        <a:schemeClr val="tx2"/>
                      </a:gs>
                      <a:gs pos="100000">
                        <a:schemeClr val="tx2"/>
                      </a:gs>
                    </a:gsLst>
                    <a:lin ang="5400000" scaled="0"/>
                  </a:gradFill>
                  <a:latin typeface="Segoe UI Semibold" pitchFamily="34" charset="0"/>
                </a:rPr>
                <a:t>%</a:t>
              </a:r>
            </a:p>
          </p:txBody>
        </p:sp>
        <p:sp>
          <p:nvSpPr>
            <p:cNvPr id="29" name="TextBox 28"/>
            <p:cNvSpPr txBox="1"/>
            <p:nvPr/>
          </p:nvSpPr>
          <p:spPr>
            <a:xfrm>
              <a:off x="1146336" y="4639239"/>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5.00</a:t>
              </a:r>
              <a:r>
                <a:rPr lang="en-US" sz="700" dirty="0">
                  <a:gradFill>
                    <a:gsLst>
                      <a:gs pos="0">
                        <a:schemeClr val="tx2"/>
                      </a:gs>
                      <a:gs pos="100000">
                        <a:schemeClr val="tx2"/>
                      </a:gs>
                    </a:gsLst>
                    <a:lin ang="5400000" scaled="0"/>
                  </a:gradFill>
                  <a:latin typeface="Segoe UI Semibold" pitchFamily="34" charset="0"/>
                </a:rPr>
                <a:t>%</a:t>
              </a:r>
            </a:p>
          </p:txBody>
        </p:sp>
        <p:sp>
          <p:nvSpPr>
            <p:cNvPr id="30" name="TextBox 29"/>
            <p:cNvSpPr txBox="1"/>
            <p:nvPr/>
          </p:nvSpPr>
          <p:spPr>
            <a:xfrm>
              <a:off x="1146336" y="4900078"/>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0.00</a:t>
              </a:r>
              <a:r>
                <a:rPr lang="en-US" sz="700" dirty="0">
                  <a:gradFill>
                    <a:gsLst>
                      <a:gs pos="0">
                        <a:schemeClr val="tx2"/>
                      </a:gs>
                      <a:gs pos="100000">
                        <a:schemeClr val="tx2"/>
                      </a:gs>
                    </a:gsLst>
                    <a:lin ang="5400000" scaled="0"/>
                  </a:gradFill>
                  <a:latin typeface="Segoe UI Semibold" pitchFamily="34" charset="0"/>
                </a:rPr>
                <a:t>%</a:t>
              </a:r>
            </a:p>
          </p:txBody>
        </p:sp>
        <p:sp>
          <p:nvSpPr>
            <p:cNvPr id="31" name="TextBox 30"/>
            <p:cNvSpPr txBox="1"/>
            <p:nvPr/>
          </p:nvSpPr>
          <p:spPr>
            <a:xfrm>
              <a:off x="1215675" y="3118158"/>
              <a:ext cx="3089417" cy="200055"/>
            </a:xfrm>
            <a:prstGeom prst="rect">
              <a:avLst/>
            </a:prstGeom>
            <a:noFill/>
          </p:spPr>
          <p:txBody>
            <a:bodyPr wrap="square" lIns="0" tIns="0" rIns="0" bIns="0" rtlCol="0">
              <a:spAutoFit/>
            </a:bodyPr>
            <a:lstStyle/>
            <a:p>
              <a:r>
                <a:rPr lang="en-US" sz="1300" dirty="0" smtClean="0">
                  <a:gradFill>
                    <a:gsLst>
                      <a:gs pos="0">
                        <a:schemeClr val="tx1">
                          <a:lumMod val="75000"/>
                          <a:lumOff val="25000"/>
                        </a:schemeClr>
                      </a:gs>
                      <a:gs pos="80000">
                        <a:schemeClr val="tx1">
                          <a:lumMod val="65000"/>
                          <a:lumOff val="35000"/>
                        </a:schemeClr>
                      </a:gs>
                    </a:gsLst>
                    <a:lin ang="16200000" scaled="0"/>
                  </a:gradFill>
                  <a:latin typeface="Segoe UI Semibold" pitchFamily="34" charset="0"/>
                </a:rPr>
                <a:t>Jewelry Terms – Click Volume</a:t>
              </a:r>
            </a:p>
          </p:txBody>
        </p:sp>
        <p:grpSp>
          <p:nvGrpSpPr>
            <p:cNvPr id="32" name="Group 31"/>
            <p:cNvGrpSpPr/>
            <p:nvPr/>
          </p:nvGrpSpPr>
          <p:grpSpPr>
            <a:xfrm>
              <a:off x="1577693" y="3398973"/>
              <a:ext cx="2823825" cy="1579069"/>
              <a:chOff x="3234931" y="1098327"/>
              <a:chExt cx="3065696" cy="1453896"/>
            </a:xfrm>
          </p:grpSpPr>
          <p:cxnSp>
            <p:nvCxnSpPr>
              <p:cNvPr id="49" name="Straight Connector 48"/>
              <p:cNvCxnSpPr/>
              <p:nvPr/>
            </p:nvCxnSpPr>
            <p:spPr>
              <a:xfrm>
                <a:off x="3234931" y="1339886"/>
                <a:ext cx="30632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34931" y="1581445"/>
                <a:ext cx="30632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234931" y="1823004"/>
                <a:ext cx="30632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234931" y="2064563"/>
                <a:ext cx="30632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3234931" y="2306122"/>
                <a:ext cx="306324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bwMode="auto">
              <a:xfrm>
                <a:off x="3237387" y="1098327"/>
                <a:ext cx="3063240" cy="1453896"/>
              </a:xfrm>
              <a:prstGeom prst="rec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
          <p:nvSpPr>
            <p:cNvPr id="33" name="TextBox 32"/>
            <p:cNvSpPr txBox="1"/>
            <p:nvPr/>
          </p:nvSpPr>
          <p:spPr>
            <a:xfrm>
              <a:off x="1664130"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1</a:t>
              </a:r>
              <a:endParaRPr lang="en-US" sz="700" dirty="0">
                <a:gradFill>
                  <a:gsLst>
                    <a:gs pos="0">
                      <a:schemeClr val="tx2"/>
                    </a:gs>
                    <a:gs pos="100000">
                      <a:schemeClr val="tx2"/>
                    </a:gs>
                  </a:gsLst>
                  <a:lin ang="5400000" scaled="0"/>
                </a:gradFill>
                <a:latin typeface="Segoe UI Semibold" pitchFamily="34" charset="0"/>
              </a:endParaRPr>
            </a:p>
          </p:txBody>
        </p:sp>
        <p:sp>
          <p:nvSpPr>
            <p:cNvPr id="34" name="Rectangle 33"/>
            <p:cNvSpPr/>
            <p:nvPr/>
          </p:nvSpPr>
          <p:spPr bwMode="auto">
            <a:xfrm>
              <a:off x="4158712" y="4732150"/>
              <a:ext cx="142989" cy="23741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5" name="Rectangle 34"/>
            <p:cNvSpPr/>
            <p:nvPr/>
          </p:nvSpPr>
          <p:spPr bwMode="auto">
            <a:xfrm>
              <a:off x="3804834" y="4664990"/>
              <a:ext cx="142989" cy="30457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6" name="Rectangle 35"/>
            <p:cNvSpPr/>
            <p:nvPr/>
          </p:nvSpPr>
          <p:spPr bwMode="auto">
            <a:xfrm>
              <a:off x="3453539" y="4489342"/>
              <a:ext cx="142989" cy="48021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7" name="Rectangle 36"/>
            <p:cNvSpPr/>
            <p:nvPr/>
          </p:nvSpPr>
          <p:spPr bwMode="auto">
            <a:xfrm>
              <a:off x="3094871" y="4386021"/>
              <a:ext cx="142989" cy="5835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8" name="Rectangle 37"/>
            <p:cNvSpPr/>
            <p:nvPr/>
          </p:nvSpPr>
          <p:spPr bwMode="auto">
            <a:xfrm>
              <a:off x="2740617" y="4422183"/>
              <a:ext cx="142989" cy="54737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9" name="Rectangle 38"/>
            <p:cNvSpPr/>
            <p:nvPr/>
          </p:nvSpPr>
          <p:spPr bwMode="auto">
            <a:xfrm>
              <a:off x="2384156" y="4282699"/>
              <a:ext cx="142989" cy="68686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0" name="Rectangle 39"/>
            <p:cNvSpPr/>
            <p:nvPr/>
          </p:nvSpPr>
          <p:spPr bwMode="auto">
            <a:xfrm>
              <a:off x="2022530" y="3952069"/>
              <a:ext cx="142989" cy="101749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1" name="Rectangle 40"/>
            <p:cNvSpPr/>
            <p:nvPr/>
          </p:nvSpPr>
          <p:spPr bwMode="auto">
            <a:xfrm>
              <a:off x="1671234" y="3631769"/>
              <a:ext cx="142989" cy="13377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2" name="TextBox 41"/>
            <p:cNvSpPr txBox="1"/>
            <p:nvPr/>
          </p:nvSpPr>
          <p:spPr>
            <a:xfrm>
              <a:off x="2020591"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2</a:t>
              </a:r>
              <a:endParaRPr lang="en-US" sz="700" dirty="0">
                <a:gradFill>
                  <a:gsLst>
                    <a:gs pos="0">
                      <a:schemeClr val="tx2"/>
                    </a:gs>
                    <a:gs pos="100000">
                      <a:schemeClr val="tx2"/>
                    </a:gs>
                  </a:gsLst>
                  <a:lin ang="5400000" scaled="0"/>
                </a:gradFill>
                <a:latin typeface="Segoe UI Semibold" pitchFamily="34" charset="0"/>
              </a:endParaRPr>
            </a:p>
          </p:txBody>
        </p:sp>
        <p:sp>
          <p:nvSpPr>
            <p:cNvPr id="43" name="TextBox 42"/>
            <p:cNvSpPr txBox="1"/>
            <p:nvPr/>
          </p:nvSpPr>
          <p:spPr>
            <a:xfrm>
              <a:off x="2377052"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3</a:t>
              </a:r>
              <a:endParaRPr lang="en-US" sz="700" dirty="0">
                <a:gradFill>
                  <a:gsLst>
                    <a:gs pos="0">
                      <a:schemeClr val="tx2"/>
                    </a:gs>
                    <a:gs pos="100000">
                      <a:schemeClr val="tx2"/>
                    </a:gs>
                  </a:gsLst>
                  <a:lin ang="5400000" scaled="0"/>
                </a:gradFill>
                <a:latin typeface="Segoe UI Semibold" pitchFamily="34" charset="0"/>
              </a:endParaRPr>
            </a:p>
          </p:txBody>
        </p:sp>
        <p:sp>
          <p:nvSpPr>
            <p:cNvPr id="44" name="TextBox 43"/>
            <p:cNvSpPr txBox="1"/>
            <p:nvPr/>
          </p:nvSpPr>
          <p:spPr>
            <a:xfrm>
              <a:off x="2733513"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4</a:t>
              </a:r>
              <a:endParaRPr lang="en-US" sz="700" dirty="0">
                <a:gradFill>
                  <a:gsLst>
                    <a:gs pos="0">
                      <a:schemeClr val="tx2"/>
                    </a:gs>
                    <a:gs pos="100000">
                      <a:schemeClr val="tx2"/>
                    </a:gs>
                  </a:gsLst>
                  <a:lin ang="5400000" scaled="0"/>
                </a:gradFill>
                <a:latin typeface="Segoe UI Semibold" pitchFamily="34" charset="0"/>
              </a:endParaRPr>
            </a:p>
          </p:txBody>
        </p:sp>
        <p:sp>
          <p:nvSpPr>
            <p:cNvPr id="45" name="TextBox 44"/>
            <p:cNvSpPr txBox="1"/>
            <p:nvPr/>
          </p:nvSpPr>
          <p:spPr>
            <a:xfrm>
              <a:off x="3089974"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5</a:t>
              </a:r>
              <a:endParaRPr lang="en-US" sz="700" dirty="0">
                <a:gradFill>
                  <a:gsLst>
                    <a:gs pos="0">
                      <a:schemeClr val="tx2"/>
                    </a:gs>
                    <a:gs pos="100000">
                      <a:schemeClr val="tx2"/>
                    </a:gs>
                  </a:gsLst>
                  <a:lin ang="5400000" scaled="0"/>
                </a:gradFill>
                <a:latin typeface="Segoe UI Semibold" pitchFamily="34" charset="0"/>
              </a:endParaRPr>
            </a:p>
          </p:txBody>
        </p:sp>
        <p:sp>
          <p:nvSpPr>
            <p:cNvPr id="46" name="TextBox 45"/>
            <p:cNvSpPr txBox="1"/>
            <p:nvPr/>
          </p:nvSpPr>
          <p:spPr>
            <a:xfrm>
              <a:off x="3446435"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6</a:t>
              </a:r>
              <a:endParaRPr lang="en-US" sz="700" dirty="0">
                <a:gradFill>
                  <a:gsLst>
                    <a:gs pos="0">
                      <a:schemeClr val="tx2"/>
                    </a:gs>
                    <a:gs pos="100000">
                      <a:schemeClr val="tx2"/>
                    </a:gs>
                  </a:gsLst>
                  <a:lin ang="5400000" scaled="0"/>
                </a:gradFill>
                <a:latin typeface="Segoe UI Semibold" pitchFamily="34" charset="0"/>
              </a:endParaRPr>
            </a:p>
          </p:txBody>
        </p:sp>
        <p:sp>
          <p:nvSpPr>
            <p:cNvPr id="47" name="TextBox 46"/>
            <p:cNvSpPr txBox="1"/>
            <p:nvPr/>
          </p:nvSpPr>
          <p:spPr>
            <a:xfrm>
              <a:off x="3802896"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7</a:t>
              </a:r>
              <a:endParaRPr lang="en-US" sz="700" dirty="0">
                <a:gradFill>
                  <a:gsLst>
                    <a:gs pos="0">
                      <a:schemeClr val="tx2"/>
                    </a:gs>
                    <a:gs pos="100000">
                      <a:schemeClr val="tx2"/>
                    </a:gs>
                  </a:gsLst>
                  <a:lin ang="5400000" scaled="0"/>
                </a:gradFill>
                <a:latin typeface="Segoe UI Semibold" pitchFamily="34" charset="0"/>
              </a:endParaRPr>
            </a:p>
          </p:txBody>
        </p:sp>
        <p:sp>
          <p:nvSpPr>
            <p:cNvPr id="48" name="TextBox 47"/>
            <p:cNvSpPr txBox="1"/>
            <p:nvPr/>
          </p:nvSpPr>
          <p:spPr>
            <a:xfrm>
              <a:off x="4159357" y="5009747"/>
              <a:ext cx="148025" cy="107631"/>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8</a:t>
              </a:r>
              <a:endParaRPr lang="en-US" sz="700" dirty="0">
                <a:gradFill>
                  <a:gsLst>
                    <a:gs pos="0">
                      <a:schemeClr val="tx2"/>
                    </a:gs>
                    <a:gs pos="100000">
                      <a:schemeClr val="tx2"/>
                    </a:gs>
                  </a:gsLst>
                  <a:lin ang="5400000" scaled="0"/>
                </a:gradFill>
                <a:latin typeface="Segoe UI Semibold" pitchFamily="34" charset="0"/>
              </a:endParaRPr>
            </a:p>
          </p:txBody>
        </p:sp>
      </p:grpSp>
      <p:grpSp>
        <p:nvGrpSpPr>
          <p:cNvPr id="167" name="Group 166"/>
          <p:cNvGrpSpPr/>
          <p:nvPr/>
        </p:nvGrpSpPr>
        <p:grpSpPr>
          <a:xfrm>
            <a:off x="459171" y="3167324"/>
            <a:ext cx="3613042" cy="2322576"/>
            <a:chOff x="472006" y="1271852"/>
            <a:chExt cx="3613042" cy="2322576"/>
          </a:xfrm>
        </p:grpSpPr>
        <p:sp>
          <p:nvSpPr>
            <p:cNvPr id="168" name="Rectangle 167"/>
            <p:cNvSpPr/>
            <p:nvPr/>
          </p:nvSpPr>
          <p:spPr>
            <a:xfrm>
              <a:off x="472006" y="1271852"/>
              <a:ext cx="3613042" cy="2322576"/>
            </a:xfrm>
            <a:prstGeom prst="rect">
              <a:avLst/>
            </a:prstGeom>
            <a:solidFill>
              <a:schemeClr val="bg1">
                <a:lumMod val="95000"/>
              </a:schemeClr>
            </a:solidFill>
          </p:spPr>
          <p:txBody>
            <a:bodyPr wrap="square">
              <a:noAutofit/>
            </a:bodyPr>
            <a:lstStyle/>
            <a:p>
              <a:pPr marL="288925" lvl="1" indent="-288925" defTabSz="914099" fontAlgn="base">
                <a:lnSpc>
                  <a:spcPct val="100000"/>
                </a:lnSpc>
                <a:spcBef>
                  <a:spcPct val="0"/>
                </a:spcBef>
                <a:spcAft>
                  <a:spcPct val="0"/>
                </a:spcAft>
                <a:buClrTx/>
                <a:buSzTx/>
                <a:buFont typeface="Arial" pitchFamily="34" charset="0"/>
                <a:buChar char="•"/>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169" name="TextBox 168"/>
            <p:cNvSpPr txBox="1"/>
            <p:nvPr/>
          </p:nvSpPr>
          <p:spPr>
            <a:xfrm>
              <a:off x="476436" y="1654621"/>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$2.50</a:t>
              </a:r>
              <a:endParaRPr lang="en-US" sz="700" dirty="0">
                <a:gradFill>
                  <a:gsLst>
                    <a:gs pos="0">
                      <a:schemeClr val="tx2"/>
                    </a:gs>
                    <a:gs pos="100000">
                      <a:schemeClr val="tx2"/>
                    </a:gs>
                  </a:gsLst>
                  <a:lin ang="5400000" scaled="0"/>
                </a:gradFill>
                <a:latin typeface="Segoe UI Semibold" pitchFamily="34" charset="0"/>
              </a:endParaRPr>
            </a:p>
          </p:txBody>
        </p:sp>
        <p:sp>
          <p:nvSpPr>
            <p:cNvPr id="170" name="TextBox 169"/>
            <p:cNvSpPr txBox="1"/>
            <p:nvPr/>
          </p:nvSpPr>
          <p:spPr>
            <a:xfrm>
              <a:off x="476436" y="1959201"/>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$2.00</a:t>
              </a:r>
              <a:endParaRPr lang="en-US" sz="700" dirty="0">
                <a:gradFill>
                  <a:gsLst>
                    <a:gs pos="0">
                      <a:schemeClr val="tx2"/>
                    </a:gs>
                    <a:gs pos="100000">
                      <a:schemeClr val="tx2"/>
                    </a:gs>
                  </a:gsLst>
                  <a:lin ang="5400000" scaled="0"/>
                </a:gradFill>
                <a:latin typeface="Segoe UI Semibold" pitchFamily="34" charset="0"/>
              </a:endParaRPr>
            </a:p>
          </p:txBody>
        </p:sp>
        <p:sp>
          <p:nvSpPr>
            <p:cNvPr id="171" name="TextBox 170"/>
            <p:cNvSpPr txBox="1"/>
            <p:nvPr/>
          </p:nvSpPr>
          <p:spPr>
            <a:xfrm>
              <a:off x="476436" y="2263781"/>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$1.50</a:t>
              </a:r>
              <a:endParaRPr lang="en-US" sz="700" dirty="0">
                <a:gradFill>
                  <a:gsLst>
                    <a:gs pos="0">
                      <a:schemeClr val="tx2"/>
                    </a:gs>
                    <a:gs pos="100000">
                      <a:schemeClr val="tx2"/>
                    </a:gs>
                  </a:gsLst>
                  <a:lin ang="5400000" scaled="0"/>
                </a:gradFill>
                <a:latin typeface="Segoe UI Semibold" pitchFamily="34" charset="0"/>
              </a:endParaRPr>
            </a:p>
          </p:txBody>
        </p:sp>
        <p:sp>
          <p:nvSpPr>
            <p:cNvPr id="172" name="TextBox 171"/>
            <p:cNvSpPr txBox="1"/>
            <p:nvPr/>
          </p:nvSpPr>
          <p:spPr>
            <a:xfrm>
              <a:off x="476436" y="2568361"/>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$1.00</a:t>
              </a:r>
              <a:endParaRPr lang="en-US" sz="700" dirty="0">
                <a:gradFill>
                  <a:gsLst>
                    <a:gs pos="0">
                      <a:schemeClr val="tx2"/>
                    </a:gs>
                    <a:gs pos="100000">
                      <a:schemeClr val="tx2"/>
                    </a:gs>
                  </a:gsLst>
                  <a:lin ang="5400000" scaled="0"/>
                </a:gradFill>
                <a:latin typeface="Segoe UI Semibold" pitchFamily="34" charset="0"/>
              </a:endParaRPr>
            </a:p>
          </p:txBody>
        </p:sp>
        <p:sp>
          <p:nvSpPr>
            <p:cNvPr id="173" name="TextBox 172"/>
            <p:cNvSpPr txBox="1"/>
            <p:nvPr/>
          </p:nvSpPr>
          <p:spPr>
            <a:xfrm>
              <a:off x="476436" y="2872941"/>
              <a:ext cx="351247" cy="107722"/>
            </a:xfrm>
            <a:prstGeom prst="rect">
              <a:avLst/>
            </a:prstGeom>
            <a:noFill/>
          </p:spPr>
          <p:txBody>
            <a:bodyPr wrap="square" lIns="0" tIns="0" rIns="0" bIns="0" rtlCol="0">
              <a:spAutoFit/>
            </a:bodyPr>
            <a:lstStyle/>
            <a:p>
              <a:pPr algn="r"/>
              <a:r>
                <a:rPr lang="en-US" sz="700" dirty="0">
                  <a:gradFill>
                    <a:gsLst>
                      <a:gs pos="0">
                        <a:schemeClr val="tx2"/>
                      </a:gs>
                      <a:gs pos="100000">
                        <a:schemeClr val="tx2"/>
                      </a:gs>
                    </a:gsLst>
                    <a:lin ang="5400000" scaled="0"/>
                  </a:gradFill>
                  <a:latin typeface="Segoe UI Semibold" pitchFamily="34" charset="0"/>
                </a:rPr>
                <a:t>$0.50</a:t>
              </a:r>
            </a:p>
          </p:txBody>
        </p:sp>
        <p:sp>
          <p:nvSpPr>
            <p:cNvPr id="174" name="TextBox 173"/>
            <p:cNvSpPr txBox="1"/>
            <p:nvPr/>
          </p:nvSpPr>
          <p:spPr>
            <a:xfrm>
              <a:off x="476436" y="3177522"/>
              <a:ext cx="351247" cy="107722"/>
            </a:xfrm>
            <a:prstGeom prst="rect">
              <a:avLst/>
            </a:prstGeom>
            <a:noFill/>
          </p:spPr>
          <p:txBody>
            <a:bodyPr wrap="square" lIns="0" tIns="0" rIns="0" bIns="0" rtlCol="0">
              <a:spAutoFit/>
            </a:bodyPr>
            <a:lstStyle/>
            <a:p>
              <a:pPr algn="r"/>
              <a:r>
                <a:rPr lang="en-US" sz="700" dirty="0" smtClean="0">
                  <a:gradFill>
                    <a:gsLst>
                      <a:gs pos="0">
                        <a:schemeClr val="tx2"/>
                      </a:gs>
                      <a:gs pos="100000">
                        <a:schemeClr val="tx2"/>
                      </a:gs>
                    </a:gsLst>
                    <a:lin ang="5400000" scaled="0"/>
                  </a:gradFill>
                  <a:latin typeface="Segoe UI Semibold" pitchFamily="34" charset="0"/>
                </a:rPr>
                <a:t>$0.00</a:t>
              </a:r>
              <a:endParaRPr lang="en-US" sz="700" dirty="0">
                <a:gradFill>
                  <a:gsLst>
                    <a:gs pos="0">
                      <a:schemeClr val="tx2"/>
                    </a:gs>
                    <a:gs pos="100000">
                      <a:schemeClr val="tx2"/>
                    </a:gs>
                  </a:gsLst>
                  <a:lin ang="5400000" scaled="0"/>
                </a:gradFill>
                <a:latin typeface="Segoe UI Semibold" pitchFamily="34" charset="0"/>
              </a:endParaRPr>
            </a:p>
          </p:txBody>
        </p:sp>
        <p:sp>
          <p:nvSpPr>
            <p:cNvPr id="175" name="TextBox 174"/>
            <p:cNvSpPr txBox="1"/>
            <p:nvPr/>
          </p:nvSpPr>
          <p:spPr>
            <a:xfrm>
              <a:off x="687823" y="1412949"/>
              <a:ext cx="3221859" cy="200055"/>
            </a:xfrm>
            <a:prstGeom prst="rect">
              <a:avLst/>
            </a:prstGeom>
            <a:noFill/>
          </p:spPr>
          <p:txBody>
            <a:bodyPr wrap="square" lIns="0" tIns="0" rIns="0" bIns="0" rtlCol="0">
              <a:spAutoFit/>
            </a:bodyPr>
            <a:lstStyle/>
            <a:p>
              <a:r>
                <a:rPr lang="en-US" sz="1300" dirty="0" smtClean="0">
                  <a:gradFill>
                    <a:gsLst>
                      <a:gs pos="0">
                        <a:schemeClr val="tx1">
                          <a:lumMod val="75000"/>
                          <a:lumOff val="25000"/>
                        </a:schemeClr>
                      </a:gs>
                      <a:gs pos="80000">
                        <a:schemeClr val="tx1">
                          <a:lumMod val="65000"/>
                          <a:lumOff val="35000"/>
                        </a:schemeClr>
                      </a:gs>
                    </a:gsLst>
                    <a:lin ang="16200000" scaled="0"/>
                  </a:gradFill>
                  <a:latin typeface="Segoe UI Semibold" pitchFamily="34" charset="0"/>
                </a:rPr>
                <a:t>Jewelry Terms – Max Bid CPC and avg. CPC</a:t>
              </a:r>
            </a:p>
          </p:txBody>
        </p:sp>
        <p:cxnSp>
          <p:nvCxnSpPr>
            <p:cNvPr id="176" name="Straight Connector 175"/>
            <p:cNvCxnSpPr/>
            <p:nvPr/>
          </p:nvCxnSpPr>
          <p:spPr>
            <a:xfrm>
              <a:off x="907793" y="2004622"/>
              <a:ext cx="28215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907793" y="2315164"/>
              <a:ext cx="28215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907793" y="2625706"/>
              <a:ext cx="28215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907793" y="2936249"/>
              <a:ext cx="282156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0" name="TextBox 179"/>
            <p:cNvSpPr txBox="1"/>
            <p:nvPr/>
          </p:nvSpPr>
          <p:spPr>
            <a:xfrm>
              <a:off x="994230"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1</a:t>
              </a:r>
              <a:endParaRPr lang="en-US" sz="700" dirty="0">
                <a:gradFill>
                  <a:gsLst>
                    <a:gs pos="0">
                      <a:schemeClr val="tx2"/>
                    </a:gs>
                    <a:gs pos="100000">
                      <a:schemeClr val="tx2"/>
                    </a:gs>
                  </a:gsLst>
                  <a:lin ang="5400000" scaled="0"/>
                </a:gradFill>
                <a:latin typeface="Segoe UI Semibold" pitchFamily="34" charset="0"/>
              </a:endParaRPr>
            </a:p>
          </p:txBody>
        </p:sp>
        <p:sp>
          <p:nvSpPr>
            <p:cNvPr id="181" name="TextBox 180"/>
            <p:cNvSpPr txBox="1"/>
            <p:nvPr/>
          </p:nvSpPr>
          <p:spPr>
            <a:xfrm>
              <a:off x="1350691"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2</a:t>
              </a:r>
              <a:endParaRPr lang="en-US" sz="700" dirty="0">
                <a:gradFill>
                  <a:gsLst>
                    <a:gs pos="0">
                      <a:schemeClr val="tx2"/>
                    </a:gs>
                    <a:gs pos="100000">
                      <a:schemeClr val="tx2"/>
                    </a:gs>
                  </a:gsLst>
                  <a:lin ang="5400000" scaled="0"/>
                </a:gradFill>
                <a:latin typeface="Segoe UI Semibold" pitchFamily="34" charset="0"/>
              </a:endParaRPr>
            </a:p>
          </p:txBody>
        </p:sp>
        <p:sp>
          <p:nvSpPr>
            <p:cNvPr id="182" name="TextBox 181"/>
            <p:cNvSpPr txBox="1"/>
            <p:nvPr/>
          </p:nvSpPr>
          <p:spPr>
            <a:xfrm>
              <a:off x="1707152"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3</a:t>
              </a:r>
              <a:endParaRPr lang="en-US" sz="700" dirty="0">
                <a:gradFill>
                  <a:gsLst>
                    <a:gs pos="0">
                      <a:schemeClr val="tx2"/>
                    </a:gs>
                    <a:gs pos="100000">
                      <a:schemeClr val="tx2"/>
                    </a:gs>
                  </a:gsLst>
                  <a:lin ang="5400000" scaled="0"/>
                </a:gradFill>
                <a:latin typeface="Segoe UI Semibold" pitchFamily="34" charset="0"/>
              </a:endParaRPr>
            </a:p>
          </p:txBody>
        </p:sp>
        <p:sp>
          <p:nvSpPr>
            <p:cNvPr id="183" name="TextBox 182"/>
            <p:cNvSpPr txBox="1"/>
            <p:nvPr/>
          </p:nvSpPr>
          <p:spPr>
            <a:xfrm>
              <a:off x="2063613"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4</a:t>
              </a:r>
              <a:endParaRPr lang="en-US" sz="700" dirty="0">
                <a:gradFill>
                  <a:gsLst>
                    <a:gs pos="0">
                      <a:schemeClr val="tx2"/>
                    </a:gs>
                    <a:gs pos="100000">
                      <a:schemeClr val="tx2"/>
                    </a:gs>
                  </a:gsLst>
                  <a:lin ang="5400000" scaled="0"/>
                </a:gradFill>
                <a:latin typeface="Segoe UI Semibold" pitchFamily="34" charset="0"/>
              </a:endParaRPr>
            </a:p>
          </p:txBody>
        </p:sp>
        <p:sp>
          <p:nvSpPr>
            <p:cNvPr id="184" name="TextBox 183"/>
            <p:cNvSpPr txBox="1"/>
            <p:nvPr/>
          </p:nvSpPr>
          <p:spPr>
            <a:xfrm>
              <a:off x="2420074"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5</a:t>
              </a:r>
              <a:endParaRPr lang="en-US" sz="700" dirty="0">
                <a:gradFill>
                  <a:gsLst>
                    <a:gs pos="0">
                      <a:schemeClr val="tx2"/>
                    </a:gs>
                    <a:gs pos="100000">
                      <a:schemeClr val="tx2"/>
                    </a:gs>
                  </a:gsLst>
                  <a:lin ang="5400000" scaled="0"/>
                </a:gradFill>
                <a:latin typeface="Segoe UI Semibold" pitchFamily="34" charset="0"/>
              </a:endParaRPr>
            </a:p>
          </p:txBody>
        </p:sp>
        <p:sp>
          <p:nvSpPr>
            <p:cNvPr id="185" name="TextBox 184"/>
            <p:cNvSpPr txBox="1"/>
            <p:nvPr/>
          </p:nvSpPr>
          <p:spPr>
            <a:xfrm>
              <a:off x="2776535"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6</a:t>
              </a:r>
              <a:endParaRPr lang="en-US" sz="700" dirty="0">
                <a:gradFill>
                  <a:gsLst>
                    <a:gs pos="0">
                      <a:schemeClr val="tx2"/>
                    </a:gs>
                    <a:gs pos="100000">
                      <a:schemeClr val="tx2"/>
                    </a:gs>
                  </a:gsLst>
                  <a:lin ang="5400000" scaled="0"/>
                </a:gradFill>
                <a:latin typeface="Segoe UI Semibold" pitchFamily="34" charset="0"/>
              </a:endParaRPr>
            </a:p>
          </p:txBody>
        </p:sp>
        <p:sp>
          <p:nvSpPr>
            <p:cNvPr id="186" name="TextBox 185"/>
            <p:cNvSpPr txBox="1"/>
            <p:nvPr/>
          </p:nvSpPr>
          <p:spPr>
            <a:xfrm>
              <a:off x="3132996"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7</a:t>
              </a:r>
              <a:endParaRPr lang="en-US" sz="700" dirty="0">
                <a:gradFill>
                  <a:gsLst>
                    <a:gs pos="0">
                      <a:schemeClr val="tx2"/>
                    </a:gs>
                    <a:gs pos="100000">
                      <a:schemeClr val="tx2"/>
                    </a:gs>
                  </a:gsLst>
                  <a:lin ang="5400000" scaled="0"/>
                </a:gradFill>
                <a:latin typeface="Segoe UI Semibold" pitchFamily="34" charset="0"/>
              </a:endParaRPr>
            </a:p>
          </p:txBody>
        </p:sp>
        <p:sp>
          <p:nvSpPr>
            <p:cNvPr id="187" name="TextBox 186"/>
            <p:cNvSpPr txBox="1"/>
            <p:nvPr/>
          </p:nvSpPr>
          <p:spPr>
            <a:xfrm>
              <a:off x="3489457" y="3286123"/>
              <a:ext cx="148025" cy="106583"/>
            </a:xfrm>
            <a:prstGeom prst="rect">
              <a:avLst/>
            </a:prstGeom>
            <a:noFill/>
          </p:spPr>
          <p:txBody>
            <a:bodyPr wrap="square" lIns="0" tIns="0" rIns="0" bIns="0" rtlCol="0">
              <a:spAutoFit/>
            </a:bodyPr>
            <a:lstStyle/>
            <a:p>
              <a:pPr algn="ctr"/>
              <a:r>
                <a:rPr lang="en-US" sz="700" dirty="0" smtClean="0">
                  <a:gradFill>
                    <a:gsLst>
                      <a:gs pos="0">
                        <a:schemeClr val="tx2"/>
                      </a:gs>
                      <a:gs pos="100000">
                        <a:schemeClr val="tx2"/>
                      </a:gs>
                    </a:gsLst>
                    <a:lin ang="5400000" scaled="0"/>
                  </a:gradFill>
                  <a:latin typeface="Segoe UI Semibold" pitchFamily="34" charset="0"/>
                </a:rPr>
                <a:t>8</a:t>
              </a:r>
              <a:endParaRPr lang="en-US" sz="700" dirty="0">
                <a:gradFill>
                  <a:gsLst>
                    <a:gs pos="0">
                      <a:schemeClr val="tx2"/>
                    </a:gs>
                    <a:gs pos="100000">
                      <a:schemeClr val="tx2"/>
                    </a:gs>
                  </a:gsLst>
                  <a:lin ang="5400000" scaled="0"/>
                </a:gradFill>
                <a:latin typeface="Segoe UI Semibold" pitchFamily="34" charset="0"/>
              </a:endParaRPr>
            </a:p>
          </p:txBody>
        </p:sp>
        <p:grpSp>
          <p:nvGrpSpPr>
            <p:cNvPr id="188" name="Group 187"/>
            <p:cNvGrpSpPr/>
            <p:nvPr/>
          </p:nvGrpSpPr>
          <p:grpSpPr>
            <a:xfrm>
              <a:off x="851033" y="1805131"/>
              <a:ext cx="2819865" cy="1118492"/>
              <a:chOff x="4907404" y="2921174"/>
              <a:chExt cx="3297495" cy="1073076"/>
            </a:xfrm>
          </p:grpSpPr>
          <p:cxnSp>
            <p:nvCxnSpPr>
              <p:cNvPr id="197" name="Straight Connector 196"/>
              <p:cNvCxnSpPr/>
              <p:nvPr/>
            </p:nvCxnSpPr>
            <p:spPr>
              <a:xfrm>
                <a:off x="4926163" y="2921174"/>
                <a:ext cx="515582" cy="465601"/>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433741" y="3381097"/>
                <a:ext cx="459791" cy="132601"/>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876636" y="3511152"/>
                <a:ext cx="506234" cy="39302"/>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6375862" y="3549556"/>
                <a:ext cx="993358" cy="268757"/>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349474" y="3813366"/>
                <a:ext cx="855425" cy="9650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907404" y="3485502"/>
                <a:ext cx="552101" cy="109345"/>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450540" y="3594380"/>
                <a:ext cx="950260" cy="99079"/>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6393371" y="3690556"/>
                <a:ext cx="428771" cy="200126"/>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6812339" y="3890215"/>
                <a:ext cx="891056" cy="8115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7659357" y="3973722"/>
                <a:ext cx="519501" cy="20528"/>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p:nvGrpSpPr>
          <p:grpSpPr>
            <a:xfrm>
              <a:off x="1444747" y="3397877"/>
              <a:ext cx="1377865" cy="184666"/>
              <a:chOff x="1823401" y="3886765"/>
              <a:chExt cx="1377865" cy="184666"/>
            </a:xfrm>
          </p:grpSpPr>
          <p:cxnSp>
            <p:nvCxnSpPr>
              <p:cNvPr id="193" name="Straight Connector 192"/>
              <p:cNvCxnSpPr/>
              <p:nvPr/>
            </p:nvCxnSpPr>
            <p:spPr>
              <a:xfrm>
                <a:off x="1823401" y="3979098"/>
                <a:ext cx="91440" cy="0"/>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1857092" y="3886765"/>
                <a:ext cx="630301" cy="184666"/>
              </a:xfrm>
              <a:prstGeom prst="rect">
                <a:avLst/>
              </a:prstGeom>
            </p:spPr>
            <p:txBody>
              <a:bodyPr wrap="none">
                <a:spAutoFit/>
              </a:bodyPr>
              <a:lstStyle/>
              <a:p>
                <a:pPr algn="r"/>
                <a:r>
                  <a:rPr lang="en-US" sz="600" dirty="0" smtClean="0">
                    <a:gradFill>
                      <a:gsLst>
                        <a:gs pos="0">
                          <a:schemeClr val="tx2"/>
                        </a:gs>
                        <a:gs pos="100000">
                          <a:schemeClr val="tx2"/>
                        </a:gs>
                      </a:gsLst>
                      <a:lin ang="5400000" scaled="0"/>
                    </a:gradFill>
                    <a:latin typeface="Segoe UI Semibold" pitchFamily="34" charset="0"/>
                  </a:rPr>
                  <a:t>Max Bid CPC</a:t>
                </a:r>
                <a:endParaRPr lang="en-US" sz="600" dirty="0">
                  <a:gradFill>
                    <a:gsLst>
                      <a:gs pos="0">
                        <a:schemeClr val="tx2"/>
                      </a:gs>
                      <a:gs pos="100000">
                        <a:schemeClr val="tx2"/>
                      </a:gs>
                    </a:gsLst>
                    <a:lin ang="5400000" scaled="0"/>
                  </a:gradFill>
                  <a:latin typeface="Segoe UI Semibold" pitchFamily="34" charset="0"/>
                </a:endParaRPr>
              </a:p>
            </p:txBody>
          </p:sp>
          <p:cxnSp>
            <p:nvCxnSpPr>
              <p:cNvPr id="195" name="Straight Connector 194"/>
              <p:cNvCxnSpPr/>
              <p:nvPr/>
            </p:nvCxnSpPr>
            <p:spPr>
              <a:xfrm>
                <a:off x="2542621" y="3979098"/>
                <a:ext cx="9144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6" name="Rectangle 195"/>
              <p:cNvSpPr/>
              <p:nvPr/>
            </p:nvSpPr>
            <p:spPr>
              <a:xfrm>
                <a:off x="2583789" y="3886765"/>
                <a:ext cx="617477" cy="184666"/>
              </a:xfrm>
              <a:prstGeom prst="rect">
                <a:avLst/>
              </a:prstGeom>
            </p:spPr>
            <p:txBody>
              <a:bodyPr wrap="none">
                <a:spAutoFit/>
              </a:bodyPr>
              <a:lstStyle/>
              <a:p>
                <a:pPr algn="r"/>
                <a:r>
                  <a:rPr lang="en-US" sz="600" dirty="0" smtClean="0">
                    <a:gradFill>
                      <a:gsLst>
                        <a:gs pos="0">
                          <a:schemeClr val="tx2"/>
                        </a:gs>
                        <a:gs pos="100000">
                          <a:schemeClr val="tx2"/>
                        </a:gs>
                      </a:gsLst>
                      <a:lin ang="5400000" scaled="0"/>
                    </a:gradFill>
                    <a:latin typeface="Segoe UI Semibold" pitchFamily="34" charset="0"/>
                  </a:rPr>
                  <a:t>Avg Bid CPC</a:t>
                </a:r>
                <a:endParaRPr lang="en-US" sz="600" dirty="0">
                  <a:gradFill>
                    <a:gsLst>
                      <a:gs pos="0">
                        <a:schemeClr val="tx2"/>
                      </a:gs>
                      <a:gs pos="100000">
                        <a:schemeClr val="tx2"/>
                      </a:gs>
                    </a:gsLst>
                    <a:lin ang="5400000" scaled="0"/>
                  </a:gradFill>
                  <a:latin typeface="Segoe UI Semibold" pitchFamily="34" charset="0"/>
                </a:endParaRPr>
              </a:p>
            </p:txBody>
          </p:sp>
        </p:grpSp>
        <p:sp>
          <p:nvSpPr>
            <p:cNvPr id="190" name="Rectangle 189"/>
            <p:cNvSpPr/>
            <p:nvPr/>
          </p:nvSpPr>
          <p:spPr bwMode="auto">
            <a:xfrm>
              <a:off x="798758" y="1767699"/>
              <a:ext cx="114801" cy="165769"/>
            </a:xfrm>
            <a:prstGeom prst="rect">
              <a:avLst/>
            </a:prstGeom>
            <a:solidFill>
              <a:schemeClr val="bg1">
                <a:lumMod val="95000"/>
              </a:schemeClr>
            </a:solidFill>
          </p:spPr>
          <p:txBody>
            <a:bodyPr wrap="square">
              <a:noAutofit/>
            </a:bodyPr>
            <a:lstStyle/>
            <a:p>
              <a:endParaRPr lang="en-US" dirty="0">
                <a:solidFill>
                  <a:schemeClr val="tx1"/>
                </a:solidFill>
              </a:endParaRPr>
            </a:p>
          </p:txBody>
        </p:sp>
        <p:sp>
          <p:nvSpPr>
            <p:cNvPr id="191" name="Rectangle 190"/>
            <p:cNvSpPr/>
            <p:nvPr/>
          </p:nvSpPr>
          <p:spPr bwMode="auto">
            <a:xfrm>
              <a:off x="910055" y="1691030"/>
              <a:ext cx="2821563" cy="1563696"/>
            </a:xfrm>
            <a:prstGeom prst="rect">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92" name="Rectangle 191"/>
            <p:cNvSpPr/>
            <p:nvPr/>
          </p:nvSpPr>
          <p:spPr bwMode="auto">
            <a:xfrm>
              <a:off x="822065" y="2358566"/>
              <a:ext cx="82018" cy="165769"/>
            </a:xfrm>
            <a:prstGeom prst="rect">
              <a:avLst/>
            </a:prstGeom>
            <a:solidFill>
              <a:schemeClr val="bg1">
                <a:lumMod val="95000"/>
              </a:schemeClr>
            </a:solidFill>
          </p:spPr>
          <p:txBody>
            <a:bodyPr wrap="square">
              <a:noAutofit/>
            </a:bodyPr>
            <a:lstStyle/>
            <a:p>
              <a:endParaRPr lang="en-US" dirty="0">
                <a:solidFill>
                  <a:schemeClr val="tx1"/>
                </a:solidFill>
              </a:endParaRPr>
            </a:p>
          </p:txBody>
        </p:sp>
      </p:grpSp>
      <p:sp>
        <p:nvSpPr>
          <p:cNvPr id="94" name="TextBox 93"/>
          <p:cNvSpPr txBox="1"/>
          <p:nvPr/>
        </p:nvSpPr>
        <p:spPr>
          <a:xfrm>
            <a:off x="459171" y="6479489"/>
            <a:ext cx="4413401" cy="258957"/>
          </a:xfrm>
          <a:prstGeom prst="rect">
            <a:avLst/>
          </a:prstGeom>
          <a:noFill/>
        </p:spPr>
        <p:txBody>
          <a:bodyPr wrap="none" lIns="0" tIns="0" rIns="0" bIns="0" rtlCol="0">
            <a:noAutofit/>
          </a:bodyPr>
          <a:lstStyle/>
          <a:p>
            <a:r>
              <a:rPr lang="en-US" sz="900" dirty="0" smtClean="0">
                <a:gradFill>
                  <a:gsLst>
                    <a:gs pos="100000">
                      <a:schemeClr val="tx1">
                        <a:lumMod val="75000"/>
                        <a:lumOff val="25000"/>
                      </a:schemeClr>
                    </a:gs>
                    <a:gs pos="1000">
                      <a:schemeClr val="tx1">
                        <a:lumMod val="75000"/>
                        <a:lumOff val="25000"/>
                      </a:schemeClr>
                    </a:gs>
                  </a:gsLst>
                  <a:lin ang="5400000" scaled="0"/>
                </a:gradFill>
              </a:rPr>
              <a:t>Source: Bing Ads data</a:t>
            </a:r>
            <a:endParaRPr lang="en-US" sz="900" dirty="0">
              <a:gradFill>
                <a:gsLst>
                  <a:gs pos="100000">
                    <a:schemeClr val="tx1">
                      <a:lumMod val="75000"/>
                      <a:lumOff val="25000"/>
                    </a:schemeClr>
                  </a:gs>
                  <a:gs pos="1000">
                    <a:schemeClr val="tx1">
                      <a:lumMod val="75000"/>
                      <a:lumOff val="25000"/>
                    </a:schemeClr>
                  </a:gs>
                </a:gsLst>
                <a:lin ang="5400000" scaled="0"/>
              </a:gradFill>
            </a:endParaRPr>
          </a:p>
        </p:txBody>
      </p:sp>
    </p:spTree>
    <p:extLst>
      <p:ext uri="{BB962C8B-B14F-4D97-AF65-F5344CB8AC3E}">
        <p14:creationId xmlns:p14="http://schemas.microsoft.com/office/powerpoint/2010/main" val="392417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Negative Keyword</a:t>
            </a:r>
          </a:p>
        </p:txBody>
      </p:sp>
      <p:sp>
        <p:nvSpPr>
          <p:cNvPr id="3" name="Content Placeholder 3"/>
          <p:cNvSpPr txBox="1">
            <a:spLocks/>
          </p:cNvSpPr>
          <p:nvPr/>
        </p:nvSpPr>
        <p:spPr>
          <a:xfrm>
            <a:off x="205271" y="1867900"/>
            <a:ext cx="3312122" cy="1452489"/>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spcAft>
                <a:spcPts val="600"/>
              </a:spcAft>
              <a:buClr>
                <a:schemeClr val="tx1">
                  <a:lumMod val="75000"/>
                  <a:lumOff val="25000"/>
                </a:schemeClr>
              </a:buClr>
              <a:buFont typeface="+mj-lt"/>
              <a:buAutoNum type="arabicParenR"/>
            </a:pPr>
            <a:r>
              <a:rPr lang="en-US" sz="1400" kern="0" spc="-20" dirty="0">
                <a:gradFill>
                  <a:gsLst>
                    <a:gs pos="100000">
                      <a:schemeClr val="tx1">
                        <a:lumMod val="75000"/>
                        <a:lumOff val="25000"/>
                      </a:schemeClr>
                    </a:gs>
                    <a:gs pos="1000">
                      <a:schemeClr val="tx1">
                        <a:lumMod val="75000"/>
                        <a:lumOff val="25000"/>
                      </a:schemeClr>
                    </a:gs>
                  </a:gsLst>
                  <a:lin ang="5400000" scaled="0"/>
                </a:gradFill>
              </a:rPr>
              <a:t>Negative keywords help increase </a:t>
            </a:r>
            <a:br>
              <a:rPr lang="en-US" sz="1400" kern="0" spc="-20" dirty="0">
                <a:gradFill>
                  <a:gsLst>
                    <a:gs pos="100000">
                      <a:schemeClr val="tx1">
                        <a:lumMod val="75000"/>
                        <a:lumOff val="25000"/>
                      </a:schemeClr>
                    </a:gs>
                    <a:gs pos="1000">
                      <a:schemeClr val="tx1">
                        <a:lumMod val="75000"/>
                        <a:lumOff val="25000"/>
                      </a:schemeClr>
                    </a:gs>
                  </a:gsLst>
                  <a:lin ang="5400000" scaled="0"/>
                </a:gradFill>
              </a:rPr>
            </a:br>
            <a:r>
              <a:rPr lang="en-US" sz="1400" kern="0" spc="-20" dirty="0">
                <a:gradFill>
                  <a:gsLst>
                    <a:gs pos="100000">
                      <a:schemeClr val="tx1">
                        <a:lumMod val="75000"/>
                        <a:lumOff val="25000"/>
                      </a:schemeClr>
                    </a:gs>
                    <a:gs pos="1000">
                      <a:schemeClr val="tx1">
                        <a:lumMod val="75000"/>
                        <a:lumOff val="25000"/>
                      </a:schemeClr>
                    </a:gs>
                  </a:gsLst>
                  <a:lin ang="5400000" scaled="0"/>
                </a:gradFill>
              </a:rPr>
              <a:t>relevance and CTR.</a:t>
            </a:r>
          </a:p>
          <a:p>
            <a:pPr marL="342900" indent="-342900">
              <a:spcAft>
                <a:spcPts val="600"/>
              </a:spcAft>
              <a:buClr>
                <a:schemeClr val="tx1">
                  <a:lumMod val="75000"/>
                  <a:lumOff val="25000"/>
                </a:schemeClr>
              </a:buClr>
              <a:buFont typeface="+mj-lt"/>
              <a:buAutoNum type="arabicParenR"/>
            </a:pPr>
            <a:r>
              <a:rPr lang="en-US" sz="1400" kern="0" spc="-20" dirty="0">
                <a:gradFill>
                  <a:gsLst>
                    <a:gs pos="100000">
                      <a:schemeClr val="tx1">
                        <a:lumMod val="75000"/>
                        <a:lumOff val="25000"/>
                      </a:schemeClr>
                    </a:gs>
                    <a:gs pos="1000">
                      <a:schemeClr val="tx1">
                        <a:lumMod val="75000"/>
                        <a:lumOff val="25000"/>
                      </a:schemeClr>
                    </a:gs>
                  </a:gsLst>
                  <a:lin ang="5400000" scaled="0"/>
                </a:gradFill>
              </a:rPr>
              <a:t>Add negatives on the campaign, </a:t>
            </a:r>
            <a:br>
              <a:rPr lang="en-US" sz="1400" kern="0" spc="-20" dirty="0">
                <a:gradFill>
                  <a:gsLst>
                    <a:gs pos="100000">
                      <a:schemeClr val="tx1">
                        <a:lumMod val="75000"/>
                        <a:lumOff val="25000"/>
                      </a:schemeClr>
                    </a:gs>
                    <a:gs pos="1000">
                      <a:schemeClr val="tx1">
                        <a:lumMod val="75000"/>
                        <a:lumOff val="25000"/>
                      </a:schemeClr>
                    </a:gs>
                  </a:gsLst>
                  <a:lin ang="5400000" scaled="0"/>
                </a:gradFill>
              </a:rPr>
            </a:br>
            <a:r>
              <a:rPr lang="en-US" sz="1400" kern="0" spc="-20" dirty="0">
                <a:gradFill>
                  <a:gsLst>
                    <a:gs pos="100000">
                      <a:schemeClr val="tx1">
                        <a:lumMod val="75000"/>
                        <a:lumOff val="25000"/>
                      </a:schemeClr>
                    </a:gs>
                    <a:gs pos="1000">
                      <a:schemeClr val="tx1">
                        <a:lumMod val="75000"/>
                        <a:lumOff val="25000"/>
                      </a:schemeClr>
                    </a:gs>
                  </a:gsLst>
                  <a:lin ang="5400000" scaled="0"/>
                </a:gradFill>
              </a:rPr>
              <a:t>ad group, or keyword level.</a:t>
            </a:r>
          </a:p>
          <a:p>
            <a:pPr marL="342900" indent="-342900">
              <a:spcAft>
                <a:spcPts val="600"/>
              </a:spcAft>
              <a:buClr>
                <a:schemeClr val="tx1">
                  <a:lumMod val="75000"/>
                  <a:lumOff val="25000"/>
                </a:schemeClr>
              </a:buClr>
              <a:buFont typeface="+mj-lt"/>
              <a:buAutoNum type="arabicParenR"/>
            </a:pPr>
            <a:r>
              <a:rPr lang="en-US" sz="1400" kern="0" spc="-20" dirty="0">
                <a:gradFill>
                  <a:gsLst>
                    <a:gs pos="100000">
                      <a:schemeClr val="tx1">
                        <a:lumMod val="75000"/>
                        <a:lumOff val="25000"/>
                      </a:schemeClr>
                    </a:gs>
                    <a:gs pos="1000">
                      <a:schemeClr val="tx1">
                        <a:lumMod val="75000"/>
                        <a:lumOff val="25000"/>
                      </a:schemeClr>
                    </a:gs>
                  </a:gsLst>
                  <a:lin ang="5400000" scaled="0"/>
                </a:gradFill>
              </a:rPr>
              <a:t>Use the Search Query Performance report to see what customers are searching for:</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 contrast="70000"/>
                    </a14:imgEffect>
                  </a14:imgLayer>
                </a14:imgProps>
              </a:ext>
              <a:ext uri="{28A0092B-C50C-407E-A947-70E740481C1C}">
                <a14:useLocalDpi xmlns:a14="http://schemas.microsoft.com/office/drawing/2010/main" val="0"/>
              </a:ext>
            </a:extLst>
          </a:blip>
          <a:srcRect r="2107"/>
          <a:stretch/>
        </p:blipFill>
        <p:spPr>
          <a:xfrm>
            <a:off x="3707504" y="1960562"/>
            <a:ext cx="5079309" cy="2820987"/>
          </a:xfrm>
          <a:prstGeom prst="rect">
            <a:avLst/>
          </a:prstGeom>
          <a:noFill/>
          <a:ln>
            <a:solidFill>
              <a:schemeClr val="bg1">
                <a:lumMod val="50000"/>
              </a:schemeClr>
            </a:solidFill>
          </a:ln>
        </p:spPr>
      </p:pic>
      <p:sp>
        <p:nvSpPr>
          <p:cNvPr id="5" name="Rectangle 4"/>
          <p:cNvSpPr/>
          <p:nvPr/>
        </p:nvSpPr>
        <p:spPr>
          <a:xfrm>
            <a:off x="4889479" y="1958339"/>
            <a:ext cx="3897334" cy="2830059"/>
          </a:xfrm>
          <a:prstGeom prst="rect">
            <a:avLst/>
          </a:prstGeom>
          <a:solidFill>
            <a:schemeClr val="bg1">
              <a:lumMod val="65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9" name="Rectangle 8"/>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10" name="Rectangle 9"/>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11" name="Rectangle 10"/>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12" name="Rectangle 11"/>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13" name="Rectangle 12"/>
          <p:cNvSpPr/>
          <p:nvPr/>
        </p:nvSpPr>
        <p:spPr bwMode="auto">
          <a:xfrm>
            <a:off x="390525" y="5739618"/>
            <a:ext cx="1599776" cy="512049"/>
          </a:xfrm>
          <a:prstGeom prst="rect">
            <a:avLst/>
          </a:prstGeom>
          <a:solidFill>
            <a:schemeClr val="accent3"/>
          </a:solidFill>
        </p:spPr>
        <p:txBody>
          <a:bodyPr wrap="square">
            <a:noAutofit/>
          </a:bodyPr>
          <a:lstStyle/>
          <a:p>
            <a:pPr lvl="0"/>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Keywords</a:t>
            </a:r>
            <a:endParaRPr lang="en-US" sz="2400" kern="0" dirty="0">
              <a:gradFill>
                <a:gsLst>
                  <a:gs pos="100000">
                    <a:schemeClr val="tx1"/>
                  </a:gs>
                  <a:gs pos="1000">
                    <a:schemeClr val="tx1"/>
                  </a:gs>
                </a:gsLst>
                <a:lin ang="5400000" scaled="0"/>
              </a:gradFill>
              <a:latin typeface="+mj-lt"/>
            </a:endParaRPr>
          </a:p>
        </p:txBody>
      </p:sp>
      <p:sp>
        <p:nvSpPr>
          <p:cNvPr id="15" name="Content Placeholder 3"/>
          <p:cNvSpPr txBox="1">
            <a:spLocks/>
          </p:cNvSpPr>
          <p:nvPr/>
        </p:nvSpPr>
        <p:spPr>
          <a:xfrm>
            <a:off x="546647" y="3574781"/>
            <a:ext cx="3312122" cy="753380"/>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3038" lvl="5" indent="-173038">
              <a:lnSpc>
                <a:spcPct val="95000"/>
              </a:lnSpc>
              <a:spcAft>
                <a:spcPts val="600"/>
              </a:spcAft>
              <a:buClr>
                <a:schemeClr val="tx1">
                  <a:lumMod val="75000"/>
                  <a:lumOff val="25000"/>
                </a:schemeClr>
              </a:buClr>
            </a:pPr>
            <a:r>
              <a:rPr lang="en-US" sz="1400" dirty="0" smtClean="0">
                <a:gradFill>
                  <a:gsLst>
                    <a:gs pos="0">
                      <a:schemeClr val="tx2"/>
                    </a:gs>
                    <a:gs pos="100000">
                      <a:schemeClr val="tx2"/>
                    </a:gs>
                  </a:gsLst>
                  <a:lin ang="5400000" scaled="0"/>
                </a:gradFill>
              </a:rPr>
              <a:t>Identify </a:t>
            </a:r>
            <a:r>
              <a:rPr lang="en-US" sz="1400" dirty="0">
                <a:gradFill>
                  <a:gsLst>
                    <a:gs pos="0">
                      <a:schemeClr val="tx2"/>
                    </a:gs>
                    <a:gs pos="100000">
                      <a:schemeClr val="tx2"/>
                    </a:gs>
                  </a:gsLst>
                  <a:lin ang="5400000" scaled="0"/>
                </a:gradFill>
              </a:rPr>
              <a:t>negative keywords, </a:t>
            </a:r>
            <a:r>
              <a:rPr lang="en-US" sz="1400" dirty="0" smtClean="0">
                <a:gradFill>
                  <a:gsLst>
                    <a:gs pos="0">
                      <a:schemeClr val="tx2"/>
                    </a:gs>
                    <a:gs pos="100000">
                      <a:schemeClr val="tx2"/>
                    </a:gs>
                  </a:gsLst>
                  <a:lin ang="5400000" scaled="0"/>
                </a:gradFill>
              </a:rPr>
              <a:t/>
            </a:r>
            <a:br>
              <a:rPr lang="en-US" sz="1400" dirty="0" smtClean="0">
                <a:gradFill>
                  <a:gsLst>
                    <a:gs pos="0">
                      <a:schemeClr val="tx2"/>
                    </a:gs>
                    <a:gs pos="100000">
                      <a:schemeClr val="tx2"/>
                    </a:gs>
                  </a:gsLst>
                  <a:lin ang="5400000" scaled="0"/>
                </a:gradFill>
              </a:rPr>
            </a:br>
            <a:r>
              <a:rPr lang="en-US" sz="1400" dirty="0" smtClean="0">
                <a:gradFill>
                  <a:gsLst>
                    <a:gs pos="0">
                      <a:schemeClr val="tx2"/>
                    </a:gs>
                    <a:gs pos="100000">
                      <a:schemeClr val="tx2"/>
                    </a:gs>
                  </a:gsLst>
                  <a:lin ang="5400000" scaled="0"/>
                </a:gradFill>
              </a:rPr>
              <a:t>such as products </a:t>
            </a:r>
            <a:r>
              <a:rPr lang="en-US" sz="1400" dirty="0">
                <a:gradFill>
                  <a:gsLst>
                    <a:gs pos="0">
                      <a:schemeClr val="tx2"/>
                    </a:gs>
                    <a:gs pos="100000">
                      <a:schemeClr val="tx2"/>
                    </a:gs>
                  </a:gsLst>
                  <a:lin ang="5400000" scaled="0"/>
                </a:gradFill>
              </a:rPr>
              <a:t>you don’t </a:t>
            </a:r>
            <a:r>
              <a:rPr lang="en-US" sz="1400" dirty="0" smtClean="0">
                <a:gradFill>
                  <a:gsLst>
                    <a:gs pos="0">
                      <a:schemeClr val="tx2"/>
                    </a:gs>
                    <a:gs pos="100000">
                      <a:schemeClr val="tx2"/>
                    </a:gs>
                  </a:gsLst>
                  <a:lin ang="5400000" scaled="0"/>
                </a:gradFill>
              </a:rPr>
              <a:t>offer.</a:t>
            </a:r>
            <a:br>
              <a:rPr lang="en-US" sz="1400" dirty="0" smtClean="0">
                <a:gradFill>
                  <a:gsLst>
                    <a:gs pos="0">
                      <a:schemeClr val="tx2"/>
                    </a:gs>
                    <a:gs pos="100000">
                      <a:schemeClr val="tx2"/>
                    </a:gs>
                  </a:gsLst>
                  <a:lin ang="5400000" scaled="0"/>
                </a:gradFill>
              </a:rPr>
            </a:br>
            <a:r>
              <a:rPr lang="en-US" sz="1400" i="1" dirty="0" smtClean="0">
                <a:gradFill>
                  <a:gsLst>
                    <a:gs pos="0">
                      <a:schemeClr val="tx2"/>
                    </a:gs>
                    <a:gs pos="100000">
                      <a:schemeClr val="tx2"/>
                    </a:gs>
                  </a:gsLst>
                  <a:lin ang="5400000" scaled="0"/>
                </a:gradFill>
              </a:rPr>
              <a:t>Example</a:t>
            </a:r>
            <a:r>
              <a:rPr lang="en-US" sz="1400" i="1" dirty="0">
                <a:gradFill>
                  <a:gsLst>
                    <a:gs pos="0">
                      <a:schemeClr val="tx2"/>
                    </a:gs>
                    <a:gs pos="100000">
                      <a:schemeClr val="tx2"/>
                    </a:gs>
                  </a:gsLst>
                  <a:lin ang="5400000" scaled="0"/>
                </a:gradFill>
              </a:rPr>
              <a:t>: “belly button </a:t>
            </a:r>
            <a:r>
              <a:rPr lang="en-US" sz="1400" i="1" dirty="0" smtClean="0">
                <a:gradFill>
                  <a:gsLst>
                    <a:gs pos="0">
                      <a:schemeClr val="tx2"/>
                    </a:gs>
                    <a:gs pos="100000">
                      <a:schemeClr val="tx2"/>
                    </a:gs>
                  </a:gsLst>
                  <a:lin ang="5400000" scaled="0"/>
                </a:gradFill>
              </a:rPr>
              <a:t>rings.”</a:t>
            </a:r>
            <a:endParaRPr lang="en-US" sz="1400" dirty="0"/>
          </a:p>
        </p:txBody>
      </p:sp>
      <p:sp>
        <p:nvSpPr>
          <p:cNvPr id="16" name="Content Placeholder 3"/>
          <p:cNvSpPr txBox="1">
            <a:spLocks/>
          </p:cNvSpPr>
          <p:nvPr/>
        </p:nvSpPr>
        <p:spPr>
          <a:xfrm>
            <a:off x="546647" y="4298681"/>
            <a:ext cx="3312122" cy="776240"/>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73038" lvl="5" indent="-173038">
              <a:lnSpc>
                <a:spcPct val="95000"/>
              </a:lnSpc>
              <a:spcAft>
                <a:spcPts val="600"/>
              </a:spcAft>
              <a:buClr>
                <a:schemeClr val="tx1">
                  <a:lumMod val="75000"/>
                  <a:lumOff val="25000"/>
                </a:schemeClr>
              </a:buClr>
            </a:pPr>
            <a:r>
              <a:rPr lang="en-US" sz="1400" dirty="0" smtClean="0">
                <a:gradFill>
                  <a:gsLst>
                    <a:gs pos="0">
                      <a:schemeClr val="tx2"/>
                    </a:gs>
                    <a:gs pos="100000">
                      <a:schemeClr val="tx2"/>
                    </a:gs>
                  </a:gsLst>
                  <a:lin ang="5400000" scaled="0"/>
                </a:gradFill>
              </a:rPr>
              <a:t>Or </a:t>
            </a:r>
            <a:r>
              <a:rPr lang="en-US" sz="1400" dirty="0">
                <a:gradFill>
                  <a:gsLst>
                    <a:gs pos="0">
                      <a:schemeClr val="tx2"/>
                    </a:gs>
                    <a:gs pos="100000">
                      <a:schemeClr val="tx2"/>
                    </a:gs>
                  </a:gsLst>
                  <a:lin ang="5400000" scaled="0"/>
                </a:gradFill>
              </a:rPr>
              <a:t>identify keywords missing </a:t>
            </a:r>
            <a:br>
              <a:rPr lang="en-US" sz="1400" dirty="0">
                <a:gradFill>
                  <a:gsLst>
                    <a:gs pos="0">
                      <a:schemeClr val="tx2"/>
                    </a:gs>
                    <a:gs pos="100000">
                      <a:schemeClr val="tx2"/>
                    </a:gs>
                  </a:gsLst>
                  <a:lin ang="5400000" scaled="0"/>
                </a:gradFill>
              </a:rPr>
            </a:br>
            <a:r>
              <a:rPr lang="en-US" sz="1400" dirty="0">
                <a:gradFill>
                  <a:gsLst>
                    <a:gs pos="0">
                      <a:schemeClr val="tx2"/>
                    </a:gs>
                    <a:gs pos="100000">
                      <a:schemeClr val="tx2"/>
                    </a:gs>
                  </a:gsLst>
                  <a:lin ang="5400000" scaled="0"/>
                </a:gradFill>
              </a:rPr>
              <a:t>from your </a:t>
            </a:r>
            <a:r>
              <a:rPr lang="en-US" sz="1400" dirty="0" smtClean="0">
                <a:gradFill>
                  <a:gsLst>
                    <a:gs pos="0">
                      <a:schemeClr val="tx2"/>
                    </a:gs>
                    <a:gs pos="100000">
                      <a:schemeClr val="tx2"/>
                    </a:gs>
                  </a:gsLst>
                  <a:lin ang="5400000" scaled="0"/>
                </a:gradFill>
              </a:rPr>
              <a:t>account.</a:t>
            </a:r>
            <a:r>
              <a:rPr lang="en-US" sz="1400" dirty="0">
                <a:gradFill>
                  <a:gsLst>
                    <a:gs pos="0">
                      <a:schemeClr val="tx2"/>
                    </a:gs>
                    <a:gs pos="100000">
                      <a:schemeClr val="tx2"/>
                    </a:gs>
                  </a:gsLst>
                  <a:lin ang="5400000" scaled="0"/>
                </a:gradFill>
              </a:rPr>
              <a:t/>
            </a:r>
            <a:br>
              <a:rPr lang="en-US" sz="1400" dirty="0">
                <a:gradFill>
                  <a:gsLst>
                    <a:gs pos="0">
                      <a:schemeClr val="tx2"/>
                    </a:gs>
                    <a:gs pos="100000">
                      <a:schemeClr val="tx2"/>
                    </a:gs>
                  </a:gsLst>
                  <a:lin ang="5400000" scaled="0"/>
                </a:gradFill>
              </a:rPr>
            </a:br>
            <a:r>
              <a:rPr lang="en-US" sz="1400" i="1" dirty="0">
                <a:gradFill>
                  <a:gsLst>
                    <a:gs pos="0">
                      <a:schemeClr val="tx2"/>
                    </a:gs>
                    <a:gs pos="100000">
                      <a:schemeClr val="tx2"/>
                    </a:gs>
                  </a:gsLst>
                  <a:lin ang="5400000" scaled="0"/>
                </a:gradFill>
              </a:rPr>
              <a:t>Example: “bridal jewelry.” </a:t>
            </a:r>
            <a:endParaRPr lang="en-US" sz="1400" dirty="0">
              <a:gradFill>
                <a:gsLst>
                  <a:gs pos="0">
                    <a:schemeClr val="tx2"/>
                  </a:gs>
                  <a:gs pos="100000">
                    <a:schemeClr val="tx2"/>
                  </a:gs>
                </a:gsLst>
                <a:lin ang="5400000" scaled="0"/>
              </a:gradFill>
            </a:endParaRPr>
          </a:p>
          <a:p>
            <a:pPr marL="173038" indent="-173038">
              <a:spcAft>
                <a:spcPts val="600"/>
              </a:spcAft>
              <a:buClr>
                <a:schemeClr val="tx1">
                  <a:lumMod val="75000"/>
                  <a:lumOff val="25000"/>
                </a:schemeClr>
              </a:buClr>
            </a:pPr>
            <a:endParaRPr lang="en-US" sz="1400" dirty="0"/>
          </a:p>
        </p:txBody>
      </p:sp>
      <p:sp>
        <p:nvSpPr>
          <p:cNvPr id="17" name="Rectangle 16"/>
          <p:cNvSpPr/>
          <p:nvPr/>
        </p:nvSpPr>
        <p:spPr bwMode="auto">
          <a:xfrm>
            <a:off x="3819737" y="3483852"/>
            <a:ext cx="1599776" cy="341142"/>
          </a:xfrm>
          <a:prstGeom prst="rect">
            <a:avLst/>
          </a:prstGeom>
          <a:solidFill>
            <a:schemeClr val="bg1"/>
          </a:solidFill>
          <a:ln w="19050">
            <a:solidFill>
              <a:schemeClr val="accent3"/>
            </a:solidFill>
          </a:ln>
        </p:spPr>
        <p:txBody>
          <a:bodyPr wrap="square">
            <a:noAutofit/>
          </a:bodyPr>
          <a:lstStyle/>
          <a:p>
            <a:pPr lvl="0"/>
            <a:r>
              <a:rPr lang="en-US" dirty="0" smtClean="0">
                <a:gradFill>
                  <a:gsLst>
                    <a:gs pos="100000">
                      <a:schemeClr val="tx1"/>
                    </a:gs>
                    <a:gs pos="1000">
                      <a:schemeClr val="tx1"/>
                    </a:gs>
                  </a:gsLst>
                  <a:lin ang="5400000" scaled="0"/>
                </a:gradFill>
                <a:ea typeface="Segoe UI" pitchFamily="34" charset="0"/>
                <a:cs typeface="Segoe UI" pitchFamily="34" charset="0"/>
              </a:rPr>
              <a:t>Belly button rings</a:t>
            </a:r>
            <a:endParaRPr lang="en-US" kern="0" dirty="0">
              <a:gradFill>
                <a:gsLst>
                  <a:gs pos="100000">
                    <a:schemeClr val="tx1"/>
                  </a:gs>
                  <a:gs pos="1000">
                    <a:schemeClr val="tx1"/>
                  </a:gs>
                </a:gsLst>
                <a:lin ang="5400000" scaled="0"/>
              </a:gradFill>
            </a:endParaRPr>
          </a:p>
        </p:txBody>
      </p:sp>
      <p:sp>
        <p:nvSpPr>
          <p:cNvPr id="18" name="Rectangle 17"/>
          <p:cNvSpPr/>
          <p:nvPr/>
        </p:nvSpPr>
        <p:spPr bwMode="auto">
          <a:xfrm>
            <a:off x="3819737" y="4333558"/>
            <a:ext cx="1599776" cy="341142"/>
          </a:xfrm>
          <a:prstGeom prst="rect">
            <a:avLst/>
          </a:prstGeom>
          <a:solidFill>
            <a:schemeClr val="bg1"/>
          </a:solidFill>
          <a:ln w="19050">
            <a:solidFill>
              <a:schemeClr val="accent3"/>
            </a:solidFill>
          </a:ln>
        </p:spPr>
        <p:txBody>
          <a:bodyPr wrap="square">
            <a:noAutofit/>
          </a:bodyPr>
          <a:lstStyle/>
          <a:p>
            <a:pPr lvl="0"/>
            <a:r>
              <a:rPr lang="en-US" dirty="0" smtClean="0">
                <a:gradFill>
                  <a:gsLst>
                    <a:gs pos="100000">
                      <a:schemeClr val="tx1"/>
                    </a:gs>
                    <a:gs pos="1000">
                      <a:schemeClr val="tx1"/>
                    </a:gs>
                  </a:gsLst>
                  <a:lin ang="5400000" scaled="0"/>
                </a:gradFill>
                <a:ea typeface="Segoe UI" pitchFamily="34" charset="0"/>
                <a:cs typeface="Segoe UI" pitchFamily="34" charset="0"/>
              </a:rPr>
              <a:t>Bridal jewelry</a:t>
            </a:r>
            <a:endParaRPr lang="en-US" kern="0" dirty="0">
              <a:gradFill>
                <a:gsLst>
                  <a:gs pos="100000">
                    <a:schemeClr val="tx1"/>
                  </a:gs>
                  <a:gs pos="1000">
                    <a:schemeClr val="tx1"/>
                  </a:gs>
                </a:gsLst>
                <a:lin ang="5400000" scaled="0"/>
              </a:gradFill>
            </a:endParaRPr>
          </a:p>
        </p:txBody>
      </p:sp>
    </p:spTree>
    <p:extLst>
      <p:ext uri="{BB962C8B-B14F-4D97-AF65-F5344CB8AC3E}">
        <p14:creationId xmlns:p14="http://schemas.microsoft.com/office/powerpoint/2010/main" val="40687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rctx="PPT">
                                        <p:cTn id="19" dur="indefinite"/>
                                        <p:tgtEl>
                                          <p:spTgt spid="4"/>
                                        </p:tgtEl>
                                        <p:attrNameLst>
                                          <p:attrName>style.opacity</p:attrName>
                                        </p:attrNameLst>
                                      </p:cBhvr>
                                      <p:to>
                                        <p:strVal val="0.6"/>
                                      </p:to>
                                    </p:set>
                                    <p:animEffect filter="image" prLst="opacity: 0.6">
                                      <p:cBhvr rctx="IE">
                                        <p:cTn id="20" dur="indefinite"/>
                                        <p:tgtEl>
                                          <p:spTgt spid="4"/>
                                        </p:tgtEl>
                                      </p:cBhvr>
                                    </p:animEffect>
                                  </p:childTnLst>
                                </p:cTn>
                              </p:par>
                            </p:childTnLst>
                          </p:cTn>
                        </p:par>
                        <p:par>
                          <p:cTn id="21" fill="hold">
                            <p:stCondLst>
                              <p:cond delay="0"/>
                            </p:stCondLst>
                            <p:childTnLst>
                              <p:par>
                                <p:cTn id="22" presetID="53" presetClass="entr" presetSubtype="528"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750" fill="hold"/>
                                        <p:tgtEl>
                                          <p:spTgt spid="17"/>
                                        </p:tgtEl>
                                        <p:attrNameLst>
                                          <p:attrName>ppt_w</p:attrName>
                                        </p:attrNameLst>
                                      </p:cBhvr>
                                      <p:tavLst>
                                        <p:tav tm="0">
                                          <p:val>
                                            <p:fltVal val="0"/>
                                          </p:val>
                                        </p:tav>
                                        <p:tav tm="100000">
                                          <p:val>
                                            <p:strVal val="#ppt_w"/>
                                          </p:val>
                                        </p:tav>
                                      </p:tavLst>
                                    </p:anim>
                                    <p:anim calcmode="lin" valueType="num">
                                      <p:cBhvr>
                                        <p:cTn id="25" dur="750" fill="hold"/>
                                        <p:tgtEl>
                                          <p:spTgt spid="17"/>
                                        </p:tgtEl>
                                        <p:attrNameLst>
                                          <p:attrName>ppt_h</p:attrName>
                                        </p:attrNameLst>
                                      </p:cBhvr>
                                      <p:tavLst>
                                        <p:tav tm="0">
                                          <p:val>
                                            <p:fltVal val="0"/>
                                          </p:val>
                                        </p:tav>
                                        <p:tav tm="100000">
                                          <p:val>
                                            <p:strVal val="#ppt_h"/>
                                          </p:val>
                                        </p:tav>
                                      </p:tavLst>
                                    </p:anim>
                                    <p:animEffect transition="in" filter="fade">
                                      <p:cBhvr>
                                        <p:cTn id="26" dur="750"/>
                                        <p:tgtEl>
                                          <p:spTgt spid="17"/>
                                        </p:tgtEl>
                                      </p:cBhvr>
                                    </p:animEffect>
                                    <p:anim calcmode="lin" valueType="num">
                                      <p:cBhvr>
                                        <p:cTn id="27" dur="750" fill="hold"/>
                                        <p:tgtEl>
                                          <p:spTgt spid="17"/>
                                        </p:tgtEl>
                                        <p:attrNameLst>
                                          <p:attrName>ppt_x</p:attrName>
                                        </p:attrNameLst>
                                      </p:cBhvr>
                                      <p:tavLst>
                                        <p:tav tm="0">
                                          <p:val>
                                            <p:fltVal val="0.5"/>
                                          </p:val>
                                        </p:tav>
                                        <p:tav tm="100000">
                                          <p:val>
                                            <p:strVal val="#ppt_x"/>
                                          </p:val>
                                        </p:tav>
                                      </p:tavLst>
                                    </p:anim>
                                    <p:anim calcmode="lin" valueType="num">
                                      <p:cBhvr>
                                        <p:cTn id="28" dur="750" fill="hold"/>
                                        <p:tgtEl>
                                          <p:spTgt spid="17"/>
                                        </p:tgtEl>
                                        <p:attrNameLst>
                                          <p:attrName>ppt_y</p:attrName>
                                        </p:attrNameLst>
                                      </p:cBhvr>
                                      <p:tavLst>
                                        <p:tav tm="0">
                                          <p:val>
                                            <p:fltVal val="0.5"/>
                                          </p:val>
                                        </p:tav>
                                        <p:tav tm="100000">
                                          <p:val>
                                            <p:strVal val="#ppt_y"/>
                                          </p:val>
                                        </p:tav>
                                      </p:tavLst>
                                    </p:anim>
                                  </p:childTnLst>
                                </p:cTn>
                              </p:par>
                              <p:par>
                                <p:cTn id="29" presetID="10" presetClass="entr" presetSubtype="0" fill="hold" grpId="0" nodeType="withEffect">
                                  <p:stCondLst>
                                    <p:cond delay="2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75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750" fill="hold"/>
                                        <p:tgtEl>
                                          <p:spTgt spid="18"/>
                                        </p:tgtEl>
                                        <p:attrNameLst>
                                          <p:attrName>ppt_w</p:attrName>
                                        </p:attrNameLst>
                                      </p:cBhvr>
                                      <p:tavLst>
                                        <p:tav tm="0">
                                          <p:val>
                                            <p:fltVal val="0"/>
                                          </p:val>
                                        </p:tav>
                                        <p:tav tm="100000">
                                          <p:val>
                                            <p:strVal val="#ppt_w"/>
                                          </p:val>
                                        </p:tav>
                                      </p:tavLst>
                                    </p:anim>
                                    <p:anim calcmode="lin" valueType="num">
                                      <p:cBhvr>
                                        <p:cTn id="37" dur="750" fill="hold"/>
                                        <p:tgtEl>
                                          <p:spTgt spid="18"/>
                                        </p:tgtEl>
                                        <p:attrNameLst>
                                          <p:attrName>ppt_h</p:attrName>
                                        </p:attrNameLst>
                                      </p:cBhvr>
                                      <p:tavLst>
                                        <p:tav tm="0">
                                          <p:val>
                                            <p:fltVal val="0"/>
                                          </p:val>
                                        </p:tav>
                                        <p:tav tm="100000">
                                          <p:val>
                                            <p:strVal val="#ppt_h"/>
                                          </p:val>
                                        </p:tav>
                                      </p:tavLst>
                                    </p:anim>
                                    <p:animEffect transition="in" filter="fade">
                                      <p:cBhvr>
                                        <p:cTn id="38" dur="750"/>
                                        <p:tgtEl>
                                          <p:spTgt spid="18"/>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Ad copy</a:t>
            </a:r>
          </a:p>
        </p:txBody>
      </p:sp>
      <p:sp>
        <p:nvSpPr>
          <p:cNvPr id="3" name="Rectangle 2"/>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4" name="Rectangle 3"/>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5" name="Rectangle 4"/>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6" name="Rectangle 5"/>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7" name="Rectangle 6"/>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8" name="Rectangle 7"/>
          <p:cNvSpPr/>
          <p:nvPr/>
        </p:nvSpPr>
        <p:spPr bwMode="auto">
          <a:xfrm>
            <a:off x="2083721" y="5739685"/>
            <a:ext cx="1599776" cy="512049"/>
          </a:xfrm>
          <a:prstGeom prst="rect">
            <a:avLst/>
          </a:prstGeom>
          <a:solidFill>
            <a:schemeClr val="accent3"/>
          </a:solidFill>
        </p:spPr>
        <p:txBody>
          <a:bodyPr wrap="square">
            <a:noAutofit/>
          </a:bodyPr>
          <a:lstStyle/>
          <a:p>
            <a:r>
              <a:rPr lang="en-US" sz="2400" dirty="0">
                <a:gradFill>
                  <a:gsLst>
                    <a:gs pos="100000">
                      <a:schemeClr val="tx1"/>
                    </a:gs>
                    <a:gs pos="1000">
                      <a:schemeClr val="tx1"/>
                    </a:gs>
                  </a:gsLst>
                  <a:lin ang="5400000" scaled="0"/>
                </a:gradFill>
                <a:latin typeface="+mj-lt"/>
                <a:ea typeface="Segoe UI" pitchFamily="34" charset="0"/>
                <a:cs typeface="Segoe UI" pitchFamily="34" charset="0"/>
              </a:rPr>
              <a:t>Ad Copy</a:t>
            </a:r>
          </a:p>
        </p:txBody>
      </p:sp>
      <p:sp>
        <p:nvSpPr>
          <p:cNvPr id="9" name="Content Placeholder 3"/>
          <p:cNvSpPr txBox="1">
            <a:spLocks/>
          </p:cNvSpPr>
          <p:nvPr/>
        </p:nvSpPr>
        <p:spPr>
          <a:xfrm>
            <a:off x="400342" y="1867900"/>
            <a:ext cx="3835991" cy="3075575"/>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4163" indent="-284163">
              <a:lnSpc>
                <a:spcPct val="100000"/>
              </a:lnSpc>
              <a:spcAft>
                <a:spcPts val="600"/>
              </a:spcAft>
              <a:buClr>
                <a:schemeClr val="accent5"/>
              </a:buClr>
              <a:buSzPct val="115000"/>
              <a:buFont typeface="Wingdings" pitchFamily="2" charset="2"/>
              <a:buChar char="ü"/>
            </a:pPr>
            <a:r>
              <a:rPr lang="en-US" sz="1800" dirty="0"/>
              <a:t>Test </a:t>
            </a:r>
            <a:r>
              <a:rPr lang="en-US" sz="1800" dirty="0" smtClean="0"/>
              <a:t>early.</a:t>
            </a:r>
          </a:p>
          <a:p>
            <a:pPr marL="284163" indent="-284163">
              <a:lnSpc>
                <a:spcPct val="100000"/>
              </a:lnSpc>
              <a:spcAft>
                <a:spcPts val="600"/>
              </a:spcAft>
              <a:buClr>
                <a:schemeClr val="accent5"/>
              </a:buClr>
              <a:buSzPct val="115000"/>
              <a:buFont typeface="Wingdings" pitchFamily="2" charset="2"/>
              <a:buChar char="ü"/>
            </a:pPr>
            <a:r>
              <a:rPr lang="en-US" sz="1800" dirty="0" smtClean="0"/>
              <a:t>Run </a:t>
            </a:r>
            <a:r>
              <a:rPr lang="en-US" sz="1800" dirty="0"/>
              <a:t>multiple </a:t>
            </a:r>
            <a:r>
              <a:rPr lang="en-US" sz="1800" dirty="0" smtClean="0"/>
              <a:t>ads.</a:t>
            </a:r>
            <a:endParaRPr lang="en-US" sz="1800" dirty="0"/>
          </a:p>
          <a:p>
            <a:pPr marL="284163" indent="-284163">
              <a:lnSpc>
                <a:spcPct val="100000"/>
              </a:lnSpc>
              <a:spcAft>
                <a:spcPts val="600"/>
              </a:spcAft>
              <a:buClr>
                <a:schemeClr val="accent5"/>
              </a:buClr>
              <a:buSzPct val="115000"/>
              <a:buFont typeface="Wingdings" pitchFamily="2" charset="2"/>
              <a:buChar char="ü"/>
            </a:pPr>
            <a:r>
              <a:rPr lang="en-US" sz="1800" dirty="0"/>
              <a:t>Tailor to the </a:t>
            </a:r>
            <a:r>
              <a:rPr lang="en-US" sz="1800" dirty="0" smtClean="0"/>
              <a:t>season.</a:t>
            </a:r>
            <a:endParaRPr lang="en-US" sz="1800" dirty="0"/>
          </a:p>
          <a:p>
            <a:pPr marL="284163" indent="-284163">
              <a:lnSpc>
                <a:spcPct val="100000"/>
              </a:lnSpc>
              <a:spcAft>
                <a:spcPts val="600"/>
              </a:spcAft>
              <a:buClr>
                <a:schemeClr val="accent5"/>
              </a:buClr>
              <a:buSzPct val="115000"/>
              <a:buFont typeface="Wingdings" pitchFamily="2" charset="2"/>
              <a:buChar char="ü"/>
            </a:pPr>
            <a:r>
              <a:rPr lang="en-US" sz="1800" dirty="0"/>
              <a:t>Increase </a:t>
            </a:r>
            <a:r>
              <a:rPr lang="en-US" sz="1800" dirty="0" smtClean="0"/>
              <a:t>incentives.</a:t>
            </a:r>
            <a:endParaRPr lang="en-US" sz="1800" dirty="0"/>
          </a:p>
          <a:p>
            <a:pPr marL="284163" indent="-284163">
              <a:lnSpc>
                <a:spcPct val="100000"/>
              </a:lnSpc>
              <a:spcAft>
                <a:spcPts val="600"/>
              </a:spcAft>
              <a:buClr>
                <a:schemeClr val="accent5"/>
              </a:buClr>
              <a:buSzPct val="115000"/>
              <a:buFont typeface="Wingdings" pitchFamily="2" charset="2"/>
              <a:buChar char="ü"/>
            </a:pPr>
            <a:r>
              <a:rPr lang="en-US" sz="1800" dirty="0"/>
              <a:t>Create </a:t>
            </a:r>
            <a:r>
              <a:rPr lang="en-US" sz="1800" dirty="0" smtClean="0"/>
              <a:t>urgency.</a:t>
            </a:r>
            <a:endParaRPr lang="en-US" sz="1800" dirty="0"/>
          </a:p>
          <a:p>
            <a:pPr marL="284163" indent="-284163">
              <a:lnSpc>
                <a:spcPct val="100000"/>
              </a:lnSpc>
              <a:spcAft>
                <a:spcPts val="600"/>
              </a:spcAft>
              <a:buClr>
                <a:schemeClr val="accent5"/>
              </a:buClr>
              <a:buSzPct val="115000"/>
              <a:buFont typeface="Wingdings" pitchFamily="2" charset="2"/>
              <a:buChar char="ü"/>
            </a:pPr>
            <a:r>
              <a:rPr lang="en-US" sz="1800" dirty="0"/>
              <a:t>Speak to consumer </a:t>
            </a:r>
            <a:r>
              <a:rPr lang="en-US" sz="1800" dirty="0" smtClean="0"/>
              <a:t>priorities, </a:t>
            </a:r>
            <a:r>
              <a:rPr lang="en-US" sz="1800" dirty="0"/>
              <a:t>i</a:t>
            </a:r>
            <a:r>
              <a:rPr lang="en-US" sz="1800" dirty="0" smtClean="0"/>
              <a:t>ncrease relevancy.</a:t>
            </a:r>
            <a:endParaRPr lang="en-US" sz="1800" dirty="0"/>
          </a:p>
        </p:txBody>
      </p:sp>
      <p:grpSp>
        <p:nvGrpSpPr>
          <p:cNvPr id="19" name="Group 18"/>
          <p:cNvGrpSpPr/>
          <p:nvPr/>
        </p:nvGrpSpPr>
        <p:grpSpPr>
          <a:xfrm>
            <a:off x="4126727" y="1960563"/>
            <a:ext cx="4643086" cy="3046412"/>
            <a:chOff x="4126727" y="1960563"/>
            <a:chExt cx="4643086" cy="3046412"/>
          </a:xfrm>
        </p:grpSpPr>
        <p:sp>
          <p:nvSpPr>
            <p:cNvPr id="18" name="Rectangle 17"/>
            <p:cNvSpPr/>
            <p:nvPr/>
          </p:nvSpPr>
          <p:spPr>
            <a:xfrm>
              <a:off x="4126727" y="1960563"/>
              <a:ext cx="4643086" cy="3046412"/>
            </a:xfrm>
            <a:prstGeom prst="rect">
              <a:avLst/>
            </a:prstGeom>
            <a:solidFill>
              <a:schemeClr val="bg2">
                <a:lumMod val="90000"/>
              </a:schemeClr>
            </a:solidFill>
          </p:spPr>
          <p:txBody>
            <a:bodyPr wrap="square">
              <a:noAutofit/>
            </a:bodyPr>
            <a:lstStyle/>
            <a:p>
              <a:pPr marL="112713" lvl="1" indent="-112713" defTabSz="914099" fontAlgn="base">
                <a:spcBef>
                  <a:spcPct val="0"/>
                </a:spcBef>
                <a:spcAft>
                  <a:spcPct val="0"/>
                </a:spcAft>
                <a:buFont typeface="Arial" pitchFamily="34" charset="0"/>
                <a:buChar char="•"/>
              </a:pP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grpSp>
          <p:nvGrpSpPr>
            <p:cNvPr id="15" name="Group 14"/>
            <p:cNvGrpSpPr/>
            <p:nvPr/>
          </p:nvGrpSpPr>
          <p:grpSpPr>
            <a:xfrm>
              <a:off x="4331636" y="2067120"/>
              <a:ext cx="2620920" cy="1308119"/>
              <a:chOff x="4529138" y="1825074"/>
              <a:chExt cx="2620920" cy="1308119"/>
            </a:xfrm>
          </p:grpSpPr>
          <p:sp>
            <p:nvSpPr>
              <p:cNvPr id="10" name="TextBox 9"/>
              <p:cNvSpPr txBox="1"/>
              <p:nvPr/>
            </p:nvSpPr>
            <p:spPr>
              <a:xfrm>
                <a:off x="4529138" y="2177295"/>
                <a:ext cx="2620920" cy="955898"/>
              </a:xfrm>
              <a:prstGeom prst="rect">
                <a:avLst/>
              </a:prstGeom>
              <a:solidFill>
                <a:srgbClr val="FFFFFF"/>
              </a:solidFill>
              <a:ln w="9525">
                <a:solidFill>
                  <a:schemeClr val="bg1">
                    <a:lumMod val="50000"/>
                  </a:schemeClr>
                </a:solidFill>
                <a:miter lim="800000"/>
                <a:headEnd/>
                <a:tailEnd/>
              </a:ln>
              <a:effectLst/>
              <a:extLst/>
            </p:spPr>
            <p:txBody>
              <a:bodyPr wrap="square" tIns="45720" bIns="45720" rtlCol="0" anchor="ctr" anchorCtr="0">
                <a:noAutofit/>
              </a:bodyPr>
              <a:lstStyle/>
              <a:p>
                <a:pPr marL="0" marR="0" lvl="0" indent="0" defTabSz="914400" eaLnBrk="1" fontAlgn="auto" latinLnBrk="0" hangingPunct="1">
                  <a:lnSpc>
                    <a:spcPct val="100000"/>
                  </a:lnSpc>
                  <a:spcBef>
                    <a:spcPts val="0"/>
                  </a:spcBef>
                  <a:spcAft>
                    <a:spcPts val="200"/>
                  </a:spcAft>
                  <a:buClrTx/>
                  <a:buSzTx/>
                  <a:buFontTx/>
                  <a:buNone/>
                  <a:tabLst/>
                  <a:defRPr/>
                </a:pPr>
                <a:r>
                  <a:rPr kumimoji="0" lang="en-US" sz="1600" b="0" i="0" u="sng" strike="noStrike" kern="0" cap="none" spc="0" normalizeH="0" baseline="0" noProof="0" dirty="0" smtClean="0">
                    <a:ln>
                      <a:noFill/>
                    </a:ln>
                    <a:gradFill>
                      <a:gsLst>
                        <a:gs pos="0">
                          <a:srgbClr val="0044CC"/>
                        </a:gs>
                        <a:gs pos="100000">
                          <a:srgbClr val="0044CC"/>
                        </a:gs>
                      </a:gsLst>
                      <a:lin ang="5400000" scaled="0"/>
                    </a:gradFill>
                    <a:effectLst/>
                    <a:uLnTx/>
                    <a:uFillTx/>
                    <a:latin typeface="Arial" pitchFamily="34" charset="0"/>
                    <a:cs typeface="Arial" pitchFamily="34" charset="0"/>
                  </a:rPr>
                  <a:t>Gifts for the Holidays</a:t>
                </a:r>
                <a:endParaRPr kumimoji="0" lang="en-US" sz="1600" b="1" i="0" u="sng" strike="noStrike" kern="0" cap="none" spc="0" normalizeH="0" baseline="0" noProof="0" dirty="0" smtClean="0">
                  <a:ln>
                    <a:noFill/>
                  </a:ln>
                  <a:gradFill>
                    <a:gsLst>
                      <a:gs pos="0">
                        <a:srgbClr val="0044CC"/>
                      </a:gs>
                      <a:gs pos="100000">
                        <a:srgbClr val="0044CC"/>
                      </a:gs>
                    </a:gsLst>
                    <a:lin ang="5400000" scaled="0"/>
                  </a:gradFill>
                  <a:effectLst/>
                  <a:uLnTx/>
                  <a:uFillTx/>
                  <a:latin typeface="Arial" pitchFamily="34" charset="0"/>
                  <a:cs typeface="Arial" pitchFamily="34" charset="0"/>
                </a:endParaRPr>
              </a:p>
              <a:p>
                <a:pPr defTabSz="914400">
                  <a:defRPr/>
                </a:pPr>
                <a:r>
                  <a:rPr lang="en-US" sz="1100" kern="0" dirty="0" smtClean="0">
                    <a:gradFill>
                      <a:gsLst>
                        <a:gs pos="0">
                          <a:srgbClr val="388222"/>
                        </a:gs>
                        <a:gs pos="100000">
                          <a:srgbClr val="388222"/>
                        </a:gs>
                      </a:gsLst>
                      <a:lin ang="5400000" scaled="0"/>
                    </a:gradFill>
                    <a:latin typeface="Arial" pitchFamily="34" charset="0"/>
                    <a:cs typeface="Arial" pitchFamily="34" charset="0"/>
                  </a:rPr>
                  <a:t>www.TailSpinToys.com</a:t>
                </a:r>
                <a:endParaRPr lang="en-US" sz="1100" kern="0" dirty="0">
                  <a:gradFill>
                    <a:gsLst>
                      <a:gs pos="0">
                        <a:srgbClr val="388222"/>
                      </a:gs>
                      <a:gs pos="100000">
                        <a:srgbClr val="388222"/>
                      </a:gs>
                    </a:gsLst>
                    <a:lin ang="5400000" scaled="0"/>
                  </a:gradFill>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All </a:t>
                </a:r>
                <a:r>
                  <a:rPr lang="en-US" sz="1100" kern="0" dirty="0" smtClean="0">
                    <a:gradFill>
                      <a:gsLst>
                        <a:gs pos="0">
                          <a:schemeClr val="tx1"/>
                        </a:gs>
                        <a:gs pos="100000">
                          <a:schemeClr val="tx1"/>
                        </a:gs>
                      </a:gsLst>
                      <a:lin ang="5400000" scaled="0"/>
                    </a:gradFill>
                    <a:latin typeface="Arial" pitchFamily="34" charset="0"/>
                    <a:cs typeface="Arial" pitchFamily="34" charset="0"/>
                  </a:rPr>
                  <a:t>To</a:t>
                </a:r>
                <a:r>
                  <a:rPr kumimoji="0" lang="en-US" sz="1100" b="0" i="0" u="none" strike="noStrike" kern="0" cap="none" spc="0" normalizeH="0" baseline="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ys</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On </a:t>
                </a:r>
                <a:r>
                  <a:rPr lang="en-US" sz="1100" kern="0" noProof="0" dirty="0" smtClean="0">
                    <a:gradFill>
                      <a:gsLst>
                        <a:gs pos="0">
                          <a:schemeClr val="tx1"/>
                        </a:gs>
                        <a:gs pos="100000">
                          <a:schemeClr val="tx1"/>
                        </a:gs>
                      </a:gsLst>
                      <a:lin ang="5400000" scaled="0"/>
                    </a:gradFill>
                    <a:latin typeface="Arial" pitchFamily="34" charset="0"/>
                    <a:cs typeface="Arial" pitchFamily="34" charset="0"/>
                  </a:rPr>
                  <a:t>Sa</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le. Order Now and </a:t>
                </a:r>
                <a:r>
                  <a:rPr lang="en-US" sz="1100" kern="0" dirty="0">
                    <a:gradFill>
                      <a:gsLst>
                        <a:gs pos="0">
                          <a:schemeClr val="tx1"/>
                        </a:gs>
                        <a:gs pos="100000">
                          <a:schemeClr val="tx1"/>
                        </a:gs>
                      </a:gsLst>
                      <a:lin ang="5400000" scaled="0"/>
                    </a:gradFill>
                    <a:latin typeface="Arial" pitchFamily="34" charset="0"/>
                    <a:cs typeface="Arial" pitchFamily="34" charset="0"/>
                  </a:rPr>
                  <a:t>S</a:t>
                </a:r>
                <a:r>
                  <a:rPr kumimoji="0" lang="en-US" sz="1100" b="0" i="0" u="none" strike="noStrike" kern="0" cap="none" spc="0" normalizeH="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ave</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40%</a:t>
                </a:r>
                <a:endPar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endParaRPr>
              </a:p>
            </p:txBody>
          </p:sp>
          <p:sp>
            <p:nvSpPr>
              <p:cNvPr id="12" name="TextBox 11"/>
              <p:cNvSpPr txBox="1"/>
              <p:nvPr/>
            </p:nvSpPr>
            <p:spPr>
              <a:xfrm>
                <a:off x="4529138" y="1825074"/>
                <a:ext cx="1224745" cy="238975"/>
              </a:xfrm>
              <a:prstGeom prst="rect">
                <a:avLst/>
              </a:prstGeom>
            </p:spPr>
            <p:txBody>
              <a:bodyPr vert="horz" wrap="square" lIns="0" tIns="45720" rIns="91440" bIns="45720" rtlCol="0" anchor="t" anchorCtr="0">
                <a:noAutofit/>
              </a:bodyPr>
              <a:lstStyle/>
              <a:p>
                <a:r>
                  <a:rPr lang="en-US" b="1" dirty="0">
                    <a:gradFill>
                      <a:gsLst>
                        <a:gs pos="100000">
                          <a:schemeClr val="accent5"/>
                        </a:gs>
                        <a:gs pos="2000">
                          <a:schemeClr val="accent5"/>
                        </a:gs>
                      </a:gsLst>
                      <a:lin ang="5400000" scaled="0"/>
                    </a:gradFill>
                    <a:latin typeface="Segoe UI Semibold" pitchFamily="34" charset="0"/>
                  </a:rPr>
                  <a:t>Sideline ad:</a:t>
                </a:r>
              </a:p>
            </p:txBody>
          </p:sp>
        </p:grpSp>
        <p:grpSp>
          <p:nvGrpSpPr>
            <p:cNvPr id="16" name="Group 15"/>
            <p:cNvGrpSpPr/>
            <p:nvPr/>
          </p:nvGrpSpPr>
          <p:grpSpPr>
            <a:xfrm>
              <a:off x="4331636" y="3530020"/>
              <a:ext cx="4233268" cy="1314316"/>
              <a:chOff x="4529138" y="3423141"/>
              <a:chExt cx="4233268" cy="1314316"/>
            </a:xfrm>
          </p:grpSpPr>
          <p:sp>
            <p:nvSpPr>
              <p:cNvPr id="11" name="TextBox 10"/>
              <p:cNvSpPr txBox="1"/>
              <p:nvPr/>
            </p:nvSpPr>
            <p:spPr>
              <a:xfrm>
                <a:off x="4529138" y="3781559"/>
                <a:ext cx="4233268" cy="955898"/>
              </a:xfrm>
              <a:prstGeom prst="rect">
                <a:avLst/>
              </a:prstGeom>
              <a:solidFill>
                <a:srgbClr val="FFFFFF"/>
              </a:solidFill>
              <a:ln w="9525">
                <a:solidFill>
                  <a:schemeClr val="bg1">
                    <a:lumMod val="50000"/>
                  </a:schemeClr>
                </a:solidFill>
                <a:miter lim="800000"/>
                <a:headEnd/>
                <a:tailEnd/>
              </a:ln>
              <a:effectLst/>
              <a:extLst/>
            </p:spPr>
            <p:txBody>
              <a:bodyPr wrap="square" tIns="45720" bIns="45720" rtlCol="0" anchor="ctr" anchorCtr="0">
                <a:noAutofit/>
              </a:bodyPr>
              <a:lstStyle/>
              <a:p>
                <a:pPr marL="0" marR="0" lvl="0" indent="0" defTabSz="914400" eaLnBrk="1" fontAlgn="auto" latinLnBrk="0" hangingPunct="1">
                  <a:lnSpc>
                    <a:spcPct val="100000"/>
                  </a:lnSpc>
                  <a:spcBef>
                    <a:spcPts val="0"/>
                  </a:spcBef>
                  <a:spcAft>
                    <a:spcPts val="200"/>
                  </a:spcAft>
                  <a:buClrTx/>
                  <a:buSzTx/>
                  <a:buFontTx/>
                  <a:buNone/>
                  <a:tabLst/>
                  <a:defRPr/>
                </a:pPr>
                <a:r>
                  <a:rPr kumimoji="0" lang="en-US" sz="1600" b="0" i="0" u="sng" strike="noStrike" kern="0" cap="none" spc="0" normalizeH="0" baseline="0" noProof="0" dirty="0" smtClean="0">
                    <a:ln>
                      <a:noFill/>
                    </a:ln>
                    <a:gradFill>
                      <a:gsLst>
                        <a:gs pos="0">
                          <a:srgbClr val="0044CC"/>
                        </a:gs>
                        <a:gs pos="100000">
                          <a:srgbClr val="0044CC"/>
                        </a:gs>
                      </a:gsLst>
                      <a:lin ang="5400000" scaled="0"/>
                    </a:gradFill>
                    <a:effectLst/>
                    <a:uLnTx/>
                    <a:uFillTx/>
                    <a:latin typeface="Arial" pitchFamily="34" charset="0"/>
                    <a:cs typeface="Arial" pitchFamily="34" charset="0"/>
                  </a:rPr>
                  <a:t>Gifts for the Holidays – All Toys On</a:t>
                </a:r>
                <a:r>
                  <a:rPr kumimoji="0" lang="en-US" sz="1600" b="0" i="0" u="sng" strike="noStrike" kern="0" cap="none" spc="0" normalizeH="0" noProof="0" dirty="0" smtClean="0">
                    <a:ln>
                      <a:noFill/>
                    </a:ln>
                    <a:gradFill>
                      <a:gsLst>
                        <a:gs pos="0">
                          <a:srgbClr val="0044CC"/>
                        </a:gs>
                        <a:gs pos="100000">
                          <a:srgbClr val="0044CC"/>
                        </a:gs>
                      </a:gsLst>
                      <a:lin ang="5400000" scaled="0"/>
                    </a:gradFill>
                    <a:effectLst/>
                    <a:uLnTx/>
                    <a:uFillTx/>
                    <a:latin typeface="Arial" pitchFamily="34" charset="0"/>
                    <a:cs typeface="Arial" pitchFamily="34" charset="0"/>
                  </a:rPr>
                  <a:t> Sale</a:t>
                </a:r>
                <a:endParaRPr kumimoji="0" lang="en-US" sz="1600" b="1" i="0" u="sng" strike="noStrike" kern="0" cap="none" spc="0" normalizeH="0" baseline="0" noProof="0" dirty="0" smtClean="0">
                  <a:ln>
                    <a:noFill/>
                  </a:ln>
                  <a:gradFill>
                    <a:gsLst>
                      <a:gs pos="0">
                        <a:srgbClr val="0044CC"/>
                      </a:gs>
                      <a:gs pos="100000">
                        <a:srgbClr val="0044CC"/>
                      </a:gs>
                    </a:gsLst>
                    <a:lin ang="5400000" scaled="0"/>
                  </a:gradFill>
                  <a:effectLst/>
                  <a:uLnTx/>
                  <a:uFillTx/>
                  <a:latin typeface="Arial" pitchFamily="34" charset="0"/>
                  <a:cs typeface="Arial" pitchFamily="34" charset="0"/>
                </a:endParaRPr>
              </a:p>
              <a:p>
                <a:pPr defTabSz="914400">
                  <a:defRPr/>
                </a:pPr>
                <a:r>
                  <a:rPr lang="en-US" sz="1100" kern="0" dirty="0" smtClean="0">
                    <a:gradFill>
                      <a:gsLst>
                        <a:gs pos="0">
                          <a:srgbClr val="388222"/>
                        </a:gs>
                        <a:gs pos="100000">
                          <a:srgbClr val="388222"/>
                        </a:gs>
                      </a:gsLst>
                      <a:lin ang="5400000" scaled="0"/>
                    </a:gradFill>
                    <a:latin typeface="Arial" pitchFamily="34" charset="0"/>
                    <a:cs typeface="Arial" pitchFamily="34" charset="0"/>
                  </a:rPr>
                  <a:t>www.TailSpinToys.com</a:t>
                </a:r>
                <a:endParaRPr lang="en-US" sz="1100" kern="0" dirty="0">
                  <a:gradFill>
                    <a:gsLst>
                      <a:gs pos="0">
                        <a:srgbClr val="388222"/>
                      </a:gs>
                      <a:gs pos="100000">
                        <a:srgbClr val="388222"/>
                      </a:gs>
                    </a:gsLst>
                    <a:lin ang="5400000" scaled="0"/>
                  </a:gradFill>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All </a:t>
                </a:r>
                <a:r>
                  <a:rPr lang="en-US" sz="1100" kern="0" dirty="0" smtClean="0">
                    <a:gradFill>
                      <a:gsLst>
                        <a:gs pos="0">
                          <a:schemeClr val="tx1"/>
                        </a:gs>
                        <a:gs pos="100000">
                          <a:schemeClr val="tx1"/>
                        </a:gs>
                      </a:gsLst>
                      <a:lin ang="5400000" scaled="0"/>
                    </a:gradFill>
                    <a:latin typeface="Arial" pitchFamily="34" charset="0"/>
                    <a:cs typeface="Arial" pitchFamily="34" charset="0"/>
                  </a:rPr>
                  <a:t>To</a:t>
                </a:r>
                <a:r>
                  <a:rPr kumimoji="0" lang="en-US" sz="1100" b="0" i="0" u="none" strike="noStrike" kern="0" cap="none" spc="0" normalizeH="0" baseline="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ys</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On </a:t>
                </a:r>
                <a:r>
                  <a:rPr lang="en-US" sz="1100" kern="0" noProof="0" dirty="0" smtClean="0">
                    <a:gradFill>
                      <a:gsLst>
                        <a:gs pos="0">
                          <a:schemeClr val="tx1"/>
                        </a:gs>
                        <a:gs pos="100000">
                          <a:schemeClr val="tx1"/>
                        </a:gs>
                      </a:gsLst>
                      <a:lin ang="5400000" scaled="0"/>
                    </a:gradFill>
                    <a:latin typeface="Arial" pitchFamily="34" charset="0"/>
                    <a:cs typeface="Arial" pitchFamily="34" charset="0"/>
                  </a:rPr>
                  <a:t>Sa</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le. Order Now and </a:t>
                </a:r>
                <a:r>
                  <a:rPr lang="en-US" sz="1100" kern="0" dirty="0">
                    <a:gradFill>
                      <a:gsLst>
                        <a:gs pos="0">
                          <a:schemeClr val="tx1"/>
                        </a:gs>
                        <a:gs pos="100000">
                          <a:schemeClr val="tx1"/>
                        </a:gs>
                      </a:gsLst>
                      <a:lin ang="5400000" scaled="0"/>
                    </a:gradFill>
                    <a:latin typeface="Arial" pitchFamily="34" charset="0"/>
                    <a:cs typeface="Arial" pitchFamily="34" charset="0"/>
                  </a:rPr>
                  <a:t>S</a:t>
                </a:r>
                <a:r>
                  <a:rPr kumimoji="0" lang="en-US" sz="1100" b="0" i="0" u="none" strike="noStrike" kern="0" cap="none" spc="0" normalizeH="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ave</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40%</a:t>
                </a:r>
                <a:endPar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endParaRPr>
              </a:p>
            </p:txBody>
          </p:sp>
          <p:sp>
            <p:nvSpPr>
              <p:cNvPr id="13" name="TextBox 12"/>
              <p:cNvSpPr txBox="1"/>
              <p:nvPr/>
            </p:nvSpPr>
            <p:spPr>
              <a:xfrm>
                <a:off x="4529138" y="3423141"/>
                <a:ext cx="1224745" cy="238975"/>
              </a:xfrm>
              <a:prstGeom prst="rect">
                <a:avLst/>
              </a:prstGeom>
            </p:spPr>
            <p:txBody>
              <a:bodyPr vert="horz" wrap="square" lIns="0" tIns="45720" rIns="91440" bIns="45720" rtlCol="0" anchor="t" anchorCtr="0">
                <a:noAutofit/>
              </a:bodyPr>
              <a:lstStyle/>
              <a:p>
                <a:r>
                  <a:rPr lang="en-US" b="1" dirty="0">
                    <a:gradFill>
                      <a:gsLst>
                        <a:gs pos="100000">
                          <a:schemeClr val="accent5"/>
                        </a:gs>
                        <a:gs pos="2000">
                          <a:schemeClr val="accent5"/>
                        </a:gs>
                      </a:gsLst>
                      <a:lin ang="5400000" scaled="0"/>
                    </a:gradFill>
                    <a:latin typeface="Segoe UI Semibold" pitchFamily="34" charset="0"/>
                  </a:rPr>
                  <a:t>Mainline ad:</a:t>
                </a:r>
              </a:p>
            </p:txBody>
          </p:sp>
        </p:grpSp>
      </p:grpSp>
      <p:sp>
        <p:nvSpPr>
          <p:cNvPr id="20" name="Rectangle 19"/>
          <p:cNvSpPr/>
          <p:nvPr/>
        </p:nvSpPr>
        <p:spPr bwMode="auto">
          <a:xfrm>
            <a:off x="8769997" y="1952612"/>
            <a:ext cx="374003" cy="3255492"/>
          </a:xfrm>
          <a:prstGeom prst="rect">
            <a:avLst/>
          </a:prstGeom>
          <a:solidFill>
            <a:schemeClr val="bg1"/>
          </a:solidFill>
        </p:spPr>
        <p:txBody>
          <a:bodyPr wrap="square">
            <a:noAutofit/>
          </a:bodyPr>
          <a:lstStyle/>
          <a:p>
            <a:pPr lvl="0"/>
            <a:endParaRPr lang="en-US" sz="1600" kern="0" dirty="0">
              <a:gradFill>
                <a:gsLst>
                  <a:gs pos="100000">
                    <a:schemeClr val="bg1"/>
                  </a:gs>
                  <a:gs pos="1000">
                    <a:schemeClr val="bg1"/>
                  </a:gs>
                </a:gsLst>
                <a:lin ang="5400000" scaled="0"/>
              </a:gradFill>
            </a:endParaRPr>
          </a:p>
        </p:txBody>
      </p:sp>
    </p:spTree>
    <p:extLst>
      <p:ext uri="{BB962C8B-B14F-4D97-AF65-F5344CB8AC3E}">
        <p14:creationId xmlns:p14="http://schemas.microsoft.com/office/powerpoint/2010/main" val="366077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Targeting</a:t>
            </a:r>
          </a:p>
        </p:txBody>
      </p:sp>
      <p:sp>
        <p:nvSpPr>
          <p:cNvPr id="3" name="Rectangle 2"/>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4" name="Rectangle 3"/>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5" name="Rectangle 4"/>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6" name="Rectangle 5"/>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7" name="Rectangle 6"/>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8" name="Rectangle 7"/>
          <p:cNvSpPr/>
          <p:nvPr/>
        </p:nvSpPr>
        <p:spPr bwMode="auto">
          <a:xfrm>
            <a:off x="3776917" y="5739685"/>
            <a:ext cx="1599776" cy="512049"/>
          </a:xfrm>
          <a:prstGeom prst="rect">
            <a:avLst/>
          </a:prstGeom>
          <a:solidFill>
            <a:schemeClr val="accent3"/>
          </a:solidFill>
        </p:spPr>
        <p:txBody>
          <a:bodyPr wrap="square">
            <a:noAutofit/>
          </a:bodyPr>
          <a:lstStyle/>
          <a:p>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Targeting</a:t>
            </a:r>
            <a:endParaRPr lang="en-US" sz="2400" dirty="0">
              <a:gradFill>
                <a:gsLst>
                  <a:gs pos="100000">
                    <a:schemeClr val="tx1"/>
                  </a:gs>
                  <a:gs pos="1000">
                    <a:schemeClr val="tx1"/>
                  </a:gs>
                </a:gsLst>
                <a:lin ang="5400000" scaled="0"/>
              </a:gradFill>
              <a:latin typeface="+mj-lt"/>
              <a:ea typeface="Segoe UI" pitchFamily="34" charset="0"/>
              <a:cs typeface="Segoe UI" pitchFamily="34" charset="0"/>
            </a:endParaRPr>
          </a:p>
        </p:txBody>
      </p:sp>
      <p:sp>
        <p:nvSpPr>
          <p:cNvPr id="9" name="Content Placeholder 3"/>
          <p:cNvSpPr txBox="1">
            <a:spLocks/>
          </p:cNvSpPr>
          <p:nvPr/>
        </p:nvSpPr>
        <p:spPr>
          <a:xfrm>
            <a:off x="400342" y="1867900"/>
            <a:ext cx="8378533" cy="1452489"/>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400" dirty="0"/>
              <a:t>The better you know your customers, the more you can target them. Bing Ads lets you use exclusive targeting or incremental bidding. This means if a searcher is female, you can automatically raise your </a:t>
            </a:r>
            <a:br>
              <a:rPr lang="en-US" sz="1400" dirty="0"/>
            </a:br>
            <a:r>
              <a:rPr lang="en-US" sz="1400" dirty="0"/>
              <a:t>bid by a percentage you specify. You can also target by age </a:t>
            </a:r>
            <a:r>
              <a:rPr lang="en-US" sz="1400" dirty="0" smtClean="0"/>
              <a:t>group and location.</a:t>
            </a:r>
            <a:endParaRPr lang="en-US" sz="1400" dirty="0"/>
          </a:p>
          <a:p>
            <a:pPr marL="0" indent="0">
              <a:buNone/>
            </a:pPr>
            <a:endParaRPr lang="en-US" sz="1600" dirty="0"/>
          </a:p>
          <a:p>
            <a:pPr marL="0" indent="0">
              <a:lnSpc>
                <a:spcPct val="80000"/>
              </a:lnSpc>
              <a:buNone/>
            </a:pPr>
            <a:r>
              <a:rPr lang="en-US" sz="1600" dirty="0"/>
              <a:t/>
            </a:r>
            <a:br>
              <a:rPr lang="en-US" sz="1600" dirty="0"/>
            </a:br>
            <a:endParaRPr lang="en-US" sz="16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354" y="2770603"/>
            <a:ext cx="2651353" cy="2374252"/>
          </a:xfrm>
          <a:prstGeom prst="rect">
            <a:avLst/>
          </a:prstGeom>
          <a:noFill/>
          <a:ln>
            <a:solidFill>
              <a:schemeClr val="bg1">
                <a:lumMod val="50000"/>
              </a:schemeClr>
            </a:solidFill>
          </a:ln>
        </p:spPr>
      </p:pic>
      <p:grpSp>
        <p:nvGrpSpPr>
          <p:cNvPr id="17" name="Group 16"/>
          <p:cNvGrpSpPr/>
          <p:nvPr/>
        </p:nvGrpSpPr>
        <p:grpSpPr>
          <a:xfrm>
            <a:off x="5193672" y="2770603"/>
            <a:ext cx="2236938" cy="2376321"/>
            <a:chOff x="6259032" y="2726213"/>
            <a:chExt cx="2236938" cy="2376321"/>
          </a:xfrm>
        </p:grpSpPr>
        <p:sp>
          <p:nvSpPr>
            <p:cNvPr id="11" name="Rectangle 10"/>
            <p:cNvSpPr/>
            <p:nvPr/>
          </p:nvSpPr>
          <p:spPr>
            <a:xfrm>
              <a:off x="6259032" y="2726213"/>
              <a:ext cx="2236938" cy="2376321"/>
            </a:xfrm>
            <a:prstGeom prst="rect">
              <a:avLst/>
            </a:prstGeom>
            <a:solidFill>
              <a:schemeClr val="bg2">
                <a:lumMod val="90000"/>
              </a:schemeClr>
            </a:solidFill>
            <a:ln>
              <a:solidFill>
                <a:schemeClr val="tx2">
                  <a:lumMod val="20000"/>
                  <a:lumOff val="80000"/>
                </a:schemeClr>
              </a:solidFill>
            </a:ln>
          </p:spPr>
          <p:txBody>
            <a:bodyPr wrap="square">
              <a:noAutofit/>
            </a:bodyPr>
            <a:lstStyle/>
            <a:p>
              <a:pPr marL="112713" lvl="1" indent="-112713" defTabSz="914099" fontAlgn="base">
                <a:spcBef>
                  <a:spcPct val="0"/>
                </a:spcBef>
                <a:spcAft>
                  <a:spcPct val="0"/>
                </a:spcAft>
                <a:buFont typeface="Arial" pitchFamily="34" charset="0"/>
                <a:buChar char="•"/>
              </a:pPr>
              <a:endParaRPr lang="en-US" sz="1200" kern="0" dirty="0">
                <a:gradFill>
                  <a:gsLst>
                    <a:gs pos="100000">
                      <a:schemeClr val="tx1">
                        <a:lumMod val="75000"/>
                        <a:lumOff val="25000"/>
                      </a:schemeClr>
                    </a:gs>
                    <a:gs pos="1000">
                      <a:schemeClr val="tx1">
                        <a:lumMod val="75000"/>
                        <a:lumOff val="25000"/>
                      </a:schemeClr>
                    </a:gs>
                  </a:gsLst>
                  <a:lin ang="5400000" scaled="0"/>
                </a:gradFill>
              </a:endParaRPr>
            </a:p>
          </p:txBody>
        </p:sp>
        <p:grpSp>
          <p:nvGrpSpPr>
            <p:cNvPr id="12" name="Group 11"/>
            <p:cNvGrpSpPr/>
            <p:nvPr/>
          </p:nvGrpSpPr>
          <p:grpSpPr>
            <a:xfrm>
              <a:off x="6436215" y="2865162"/>
              <a:ext cx="2034512" cy="2104006"/>
              <a:chOff x="4877755" y="2807321"/>
              <a:chExt cx="2034512" cy="2104006"/>
            </a:xfrm>
          </p:grpSpPr>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1182" y="2807321"/>
                <a:ext cx="1873127" cy="1065813"/>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4877755" y="3987997"/>
                <a:ext cx="2034512" cy="923330"/>
              </a:xfrm>
              <a:prstGeom prst="rect">
                <a:avLst/>
              </a:prstGeom>
              <a:noFill/>
            </p:spPr>
            <p:txBody>
              <a:bodyPr wrap="square" lIns="0" tIns="0" rIns="0" bIns="0" rtlCol="0" anchor="b" anchorCtr="0">
                <a:spAutoFit/>
              </a:bodyPr>
              <a:lstStyle/>
              <a:p>
                <a:pPr>
                  <a:spcBef>
                    <a:spcPct val="20000"/>
                  </a:spcBef>
                  <a:spcAft>
                    <a:spcPts val="600"/>
                  </a:spcAft>
                  <a:buClr>
                    <a:schemeClr val="tx1">
                      <a:lumMod val="75000"/>
                      <a:lumOff val="25000"/>
                    </a:schemeClr>
                  </a:buClr>
                  <a:buSzPct val="90000"/>
                </a:pPr>
                <a:r>
                  <a:rPr lang="en-US" sz="1200" b="1" dirty="0" smtClean="0">
                    <a:gradFill>
                      <a:gsLst>
                        <a:gs pos="0">
                          <a:schemeClr val="tx2"/>
                        </a:gs>
                        <a:gs pos="100000">
                          <a:schemeClr val="tx2"/>
                        </a:gs>
                      </a:gsLst>
                      <a:lin ang="5400000" scaled="0"/>
                    </a:gradFill>
                  </a:rPr>
                  <a:t>Radius </a:t>
                </a:r>
                <a:r>
                  <a:rPr lang="en-US" sz="1200" b="1" dirty="0">
                    <a:gradFill>
                      <a:gsLst>
                        <a:gs pos="0">
                          <a:schemeClr val="tx2"/>
                        </a:gs>
                        <a:gs pos="100000">
                          <a:schemeClr val="tx2"/>
                        </a:gs>
                      </a:gsLst>
                      <a:lin ang="5400000" scaled="0"/>
                    </a:gradFill>
                  </a:rPr>
                  <a:t>targeting </a:t>
                </a:r>
                <a:r>
                  <a:rPr lang="en-US" sz="1200" dirty="0">
                    <a:gradFill>
                      <a:gsLst>
                        <a:gs pos="0">
                          <a:schemeClr val="tx2"/>
                        </a:gs>
                        <a:gs pos="100000">
                          <a:schemeClr val="tx2"/>
                        </a:gs>
                      </a:gsLst>
                      <a:lin ang="5400000" scaled="0"/>
                    </a:gradFill>
                  </a:rPr>
                  <a:t>allows you to target searchers  located within 5–100 miles of your business address to increase your campaign CTR and </a:t>
                </a:r>
                <a:r>
                  <a:rPr lang="en-US" sz="1200" dirty="0" smtClean="0">
                    <a:gradFill>
                      <a:gsLst>
                        <a:gs pos="0">
                          <a:schemeClr val="tx2"/>
                        </a:gs>
                        <a:gs pos="100000">
                          <a:schemeClr val="tx2"/>
                        </a:gs>
                      </a:gsLst>
                      <a:lin ang="5400000" scaled="0"/>
                    </a:gradFill>
                  </a:rPr>
                  <a:t>ROI.</a:t>
                </a:r>
                <a:endParaRPr lang="en-US" sz="1200" dirty="0">
                  <a:gradFill>
                    <a:gsLst>
                      <a:gs pos="0">
                        <a:schemeClr val="tx2"/>
                      </a:gs>
                      <a:gs pos="100000">
                        <a:schemeClr val="tx2"/>
                      </a:gs>
                    </a:gsLst>
                    <a:lin ang="5400000" scaled="0"/>
                  </a:gradFill>
                </a:endParaRPr>
              </a:p>
            </p:txBody>
          </p:sp>
        </p:grpSp>
      </p:grpSp>
      <p:sp>
        <p:nvSpPr>
          <p:cNvPr id="15" name="Rectangle 14"/>
          <p:cNvSpPr/>
          <p:nvPr/>
        </p:nvSpPr>
        <p:spPr>
          <a:xfrm>
            <a:off x="400342" y="5350965"/>
            <a:ext cx="8081962" cy="264688"/>
          </a:xfrm>
          <a:prstGeom prst="rect">
            <a:avLst/>
          </a:prstGeom>
        </p:spPr>
        <p:txBody>
          <a:bodyPr wrap="square">
            <a:spAutoFit/>
          </a:bodyPr>
          <a:lstStyle/>
          <a:p>
            <a:pPr marL="0" lvl="4" indent="0">
              <a:lnSpc>
                <a:spcPct val="80000"/>
              </a:lnSpc>
              <a:spcAft>
                <a:spcPts val="600"/>
              </a:spcAft>
              <a:buClr>
                <a:schemeClr val="tx1">
                  <a:lumMod val="75000"/>
                  <a:lumOff val="25000"/>
                </a:schemeClr>
              </a:buClr>
              <a:buNone/>
            </a:pPr>
            <a:r>
              <a:rPr lang="en-US" i="1" spc="-20" dirty="0">
                <a:gradFill>
                  <a:gsLst>
                    <a:gs pos="0">
                      <a:schemeClr val="accent3"/>
                    </a:gs>
                    <a:gs pos="100000">
                      <a:schemeClr val="accent3"/>
                    </a:gs>
                  </a:gsLst>
                  <a:lin ang="5400000" scaled="0"/>
                </a:gradFill>
              </a:rPr>
              <a:t>By combining multiple targets, small businesses can effectively compete against </a:t>
            </a:r>
            <a:r>
              <a:rPr lang="en-US" i="1" spc="-20">
                <a:gradFill>
                  <a:gsLst>
                    <a:gs pos="0">
                      <a:schemeClr val="accent3"/>
                    </a:gs>
                    <a:gs pos="100000">
                      <a:schemeClr val="accent3"/>
                    </a:gs>
                  </a:gsLst>
                  <a:lin ang="5400000" scaled="0"/>
                </a:gradFill>
              </a:rPr>
              <a:t>nationwide retailers</a:t>
            </a:r>
            <a:r>
              <a:rPr lang="en-US" i="1" spc="-20" dirty="0">
                <a:gradFill>
                  <a:gsLst>
                    <a:gs pos="0">
                      <a:schemeClr val="accent3"/>
                    </a:gs>
                    <a:gs pos="100000">
                      <a:schemeClr val="accent3"/>
                    </a:gs>
                  </a:gsLst>
                  <a:lin ang="5400000" scaled="0"/>
                </a:gradFill>
              </a:rPr>
              <a:t>.</a:t>
            </a:r>
          </a:p>
        </p:txBody>
      </p:sp>
      <p:sp>
        <p:nvSpPr>
          <p:cNvPr id="16" name="Rectangle 15"/>
          <p:cNvSpPr/>
          <p:nvPr/>
        </p:nvSpPr>
        <p:spPr>
          <a:xfrm>
            <a:off x="400342" y="2726213"/>
            <a:ext cx="1842941" cy="1871153"/>
          </a:xfrm>
          <a:prstGeom prst="rect">
            <a:avLst/>
          </a:prstGeom>
        </p:spPr>
        <p:txBody>
          <a:bodyPr wrap="square">
            <a:spAutoFit/>
          </a:bodyPr>
          <a:lstStyle/>
          <a:p>
            <a:pPr>
              <a:lnSpc>
                <a:spcPct val="70000"/>
              </a:lnSpc>
              <a:spcBef>
                <a:spcPct val="20000"/>
              </a:spcBef>
              <a:spcAft>
                <a:spcPts val="600"/>
              </a:spcAft>
              <a:buClr>
                <a:schemeClr val="tx1">
                  <a:lumMod val="75000"/>
                  <a:lumOff val="25000"/>
                </a:schemeClr>
              </a:buClr>
              <a:buSzPct val="90000"/>
            </a:pPr>
            <a:r>
              <a:rPr lang="en-US" b="1" dirty="0">
                <a:gradFill>
                  <a:gsLst>
                    <a:gs pos="0">
                      <a:schemeClr val="accent5"/>
                    </a:gs>
                    <a:gs pos="97000">
                      <a:schemeClr val="accent5"/>
                    </a:gs>
                  </a:gsLst>
                  <a:lin ang="5400000" scaled="0"/>
                </a:gradFill>
              </a:rPr>
              <a:t>Target </a:t>
            </a:r>
            <a:r>
              <a:rPr lang="en-US" b="1" dirty="0" smtClean="0">
                <a:gradFill>
                  <a:gsLst>
                    <a:gs pos="0">
                      <a:schemeClr val="accent5"/>
                    </a:gs>
                    <a:gs pos="97000">
                      <a:schemeClr val="accent5"/>
                    </a:gs>
                  </a:gsLst>
                  <a:lin ang="5400000" scaled="0"/>
                </a:gradFill>
              </a:rPr>
              <a:t>options</a:t>
            </a:r>
            <a:endParaRPr lang="en-US" b="1" dirty="0">
              <a:gradFill>
                <a:gsLst>
                  <a:gs pos="0">
                    <a:schemeClr val="accent5"/>
                  </a:gs>
                  <a:gs pos="97000">
                    <a:schemeClr val="accent5"/>
                  </a:gs>
                </a:gsLst>
                <a:lin ang="5400000" scaled="0"/>
              </a:gradFill>
            </a:endParaRP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Location</a:t>
            </a: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Device</a:t>
            </a: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Day of week</a:t>
            </a: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Time of day</a:t>
            </a: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Gender</a:t>
            </a:r>
          </a:p>
          <a:p>
            <a:pPr marL="171450" lvl="4" indent="-171450">
              <a:lnSpc>
                <a:spcPct val="70000"/>
              </a:lnSpc>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Age</a:t>
            </a:r>
          </a:p>
        </p:txBody>
      </p:sp>
    </p:spTree>
    <p:extLst>
      <p:ext uri="{BB962C8B-B14F-4D97-AF65-F5344CB8AC3E}">
        <p14:creationId xmlns:p14="http://schemas.microsoft.com/office/powerpoint/2010/main" val="87441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90525" y="4436707"/>
            <a:ext cx="8378694" cy="1077219"/>
            <a:chOff x="390525" y="4436707"/>
            <a:chExt cx="8378694" cy="1077219"/>
          </a:xfrm>
        </p:grpSpPr>
        <p:sp>
          <p:nvSpPr>
            <p:cNvPr id="26" name="Right Arrow 13"/>
            <p:cNvSpPr/>
            <p:nvPr/>
          </p:nvSpPr>
          <p:spPr bwMode="auto">
            <a:xfrm>
              <a:off x="3555364" y="5011334"/>
              <a:ext cx="577724" cy="266251"/>
            </a:xfrm>
            <a:prstGeom prst="rightArrow">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3" name="Right Arrow 13"/>
            <p:cNvSpPr/>
            <p:nvPr/>
          </p:nvSpPr>
          <p:spPr bwMode="auto">
            <a:xfrm>
              <a:off x="6165850" y="5011334"/>
              <a:ext cx="437241" cy="266251"/>
            </a:xfrm>
            <a:prstGeom prst="rightArrow">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5" name="TextBox 9"/>
            <p:cNvSpPr txBox="1"/>
            <p:nvPr/>
          </p:nvSpPr>
          <p:spPr>
            <a:xfrm>
              <a:off x="390525" y="4886406"/>
              <a:ext cx="3164839" cy="627519"/>
            </a:xfrm>
            <a:prstGeom prst="rect">
              <a:avLst/>
            </a:prstGeom>
            <a:noFill/>
            <a:ln>
              <a:solidFill>
                <a:schemeClr val="bg1">
                  <a:lumMod val="50000"/>
                </a:schemeClr>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endParaRPr lang="en-US" sz="2000" dirty="0" err="1"/>
            </a:p>
          </p:txBody>
        </p:sp>
        <p:grpSp>
          <p:nvGrpSpPr>
            <p:cNvPr id="16" name="Group 11"/>
            <p:cNvGrpSpPr/>
            <p:nvPr/>
          </p:nvGrpSpPr>
          <p:grpSpPr>
            <a:xfrm>
              <a:off x="396225" y="5070298"/>
              <a:ext cx="3099245" cy="331470"/>
              <a:chOff x="-42908" y="4739671"/>
              <a:chExt cx="3655759" cy="390991"/>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13" t="-1955" r="2713" b="1955"/>
              <a:stretch/>
            </p:blipFill>
            <p:spPr bwMode="auto">
              <a:xfrm>
                <a:off x="-42908" y="4739671"/>
                <a:ext cx="3655759" cy="3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19901" y="4755568"/>
                <a:ext cx="2766951" cy="226901"/>
              </a:xfrm>
              <a:prstGeom prst="rect">
                <a:avLst/>
              </a:prstGeom>
              <a:noFill/>
            </p:spPr>
            <p:txBody>
              <a:bodyPr wrap="square" lIns="0" tIns="0" rIns="0" bIns="0" rtlCol="0">
                <a:spAutoFit/>
              </a:bodyPr>
              <a:lstStyle/>
              <a:p>
                <a:r>
                  <a:rPr lang="en-US" sz="1250" kern="0" dirty="0">
                    <a:gradFill>
                      <a:gsLst>
                        <a:gs pos="0">
                          <a:schemeClr val="tx1"/>
                        </a:gs>
                        <a:gs pos="100000">
                          <a:schemeClr val="tx1"/>
                        </a:gs>
                      </a:gsLst>
                      <a:lin ang="5400000" scaled="0"/>
                    </a:gradFill>
                    <a:latin typeface="Arial" pitchFamily="34" charset="0"/>
                    <a:cs typeface="Arial" pitchFamily="34" charset="0"/>
                  </a:rPr>
                  <a:t> board games</a:t>
                </a:r>
              </a:p>
            </p:txBody>
          </p:sp>
        </p:grpSp>
        <p:sp>
          <p:nvSpPr>
            <p:cNvPr id="24" name="TextBox 21"/>
            <p:cNvSpPr txBox="1"/>
            <p:nvPr/>
          </p:nvSpPr>
          <p:spPr>
            <a:xfrm>
              <a:off x="4129088" y="4436708"/>
              <a:ext cx="2036762" cy="1077218"/>
            </a:xfrm>
            <a:prstGeom prst="rect">
              <a:avLst/>
            </a:prstGeom>
            <a:solidFill>
              <a:srgbClr val="FFFFFF"/>
            </a:solidFill>
            <a:ln w="9525">
              <a:solidFill>
                <a:schemeClr val="bg1">
                  <a:lumMod val="50000"/>
                </a:schemeClr>
              </a:solidFill>
              <a:miter lim="800000"/>
              <a:headEnd/>
              <a:tailEnd/>
            </a:ln>
            <a:effectLst/>
            <a:extLst/>
          </p:spPr>
          <p:txBody>
            <a:bodyPr wrap="square" tIns="91440" bIns="45720" rtlCol="0" anchor="t" anchorCtr="0">
              <a:noAutofit/>
            </a:bodyPr>
            <a:lstStyle/>
            <a:p>
              <a:pPr marL="0" marR="0" lvl="0" indent="0" defTabSz="914400" eaLnBrk="1" fontAlgn="auto" latinLnBrk="0" hangingPunct="1">
                <a:lnSpc>
                  <a:spcPct val="100000"/>
                </a:lnSpc>
                <a:spcBef>
                  <a:spcPts val="0"/>
                </a:spcBef>
                <a:spcAft>
                  <a:spcPts val="200"/>
                </a:spcAft>
                <a:buClrTx/>
                <a:buSzTx/>
                <a:buFontTx/>
                <a:buNone/>
                <a:tabLst/>
                <a:defRPr/>
              </a:pPr>
              <a:r>
                <a:rPr lang="en-US" sz="1600" u="sng" kern="0" noProof="0" dirty="0" smtClean="0">
                  <a:gradFill>
                    <a:gsLst>
                      <a:gs pos="0">
                        <a:srgbClr val="0044CC"/>
                      </a:gs>
                      <a:gs pos="100000">
                        <a:srgbClr val="0044CC"/>
                      </a:gs>
                    </a:gsLst>
                    <a:lin ang="5400000" scaled="0"/>
                  </a:gradFill>
                  <a:latin typeface="Arial" pitchFamily="34" charset="0"/>
                  <a:cs typeface="Arial" pitchFamily="34" charset="0"/>
                </a:rPr>
                <a:t>Board Games </a:t>
              </a:r>
              <a:r>
                <a:rPr lang="en-US" sz="1100" kern="0" dirty="0" smtClean="0">
                  <a:gradFill>
                    <a:gsLst>
                      <a:gs pos="0">
                        <a:srgbClr val="388222"/>
                      </a:gs>
                      <a:gs pos="100000">
                        <a:srgbClr val="388222"/>
                      </a:gs>
                    </a:gsLst>
                    <a:lin ang="5400000" scaled="0"/>
                  </a:gradFill>
                  <a:latin typeface="Arial" pitchFamily="34" charset="0"/>
                  <a:cs typeface="Arial" pitchFamily="34" charset="0"/>
                </a:rPr>
                <a:t>www.TailSpinToys.com</a:t>
              </a:r>
              <a:endParaRPr lang="en-US" sz="1100" kern="0" dirty="0">
                <a:gradFill>
                  <a:gsLst>
                    <a:gs pos="0">
                      <a:srgbClr val="388222"/>
                    </a:gs>
                    <a:gs pos="100000">
                      <a:srgbClr val="388222"/>
                    </a:gs>
                  </a:gsLst>
                  <a:lin ang="5400000" scaled="0"/>
                </a:gradFill>
                <a:latin typeface="Arial" pitchFamily="34" charset="0"/>
                <a:cs typeface="Arial"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All </a:t>
              </a:r>
              <a:r>
                <a:rPr lang="en-US" sz="1100" kern="0" dirty="0" smtClean="0">
                  <a:gradFill>
                    <a:gsLst>
                      <a:gs pos="0">
                        <a:schemeClr val="tx1"/>
                      </a:gs>
                      <a:gs pos="100000">
                        <a:schemeClr val="tx1"/>
                      </a:gs>
                    </a:gsLst>
                    <a:lin ang="5400000" scaled="0"/>
                  </a:gradFill>
                  <a:latin typeface="Arial" pitchFamily="34" charset="0"/>
                  <a:cs typeface="Arial" pitchFamily="34" charset="0"/>
                </a:rPr>
                <a:t>To</a:t>
              </a:r>
              <a:r>
                <a:rPr kumimoji="0" lang="en-US" sz="1100" b="0" i="0" u="none" strike="noStrike" kern="0" cap="none" spc="0" normalizeH="0" baseline="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ys</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On </a:t>
              </a:r>
              <a:r>
                <a:rPr lang="en-US" sz="1100" kern="0" noProof="0" dirty="0" smtClean="0">
                  <a:gradFill>
                    <a:gsLst>
                      <a:gs pos="0">
                        <a:schemeClr val="tx1"/>
                      </a:gs>
                      <a:gs pos="100000">
                        <a:schemeClr val="tx1"/>
                      </a:gs>
                    </a:gsLst>
                    <a:lin ang="5400000" scaled="0"/>
                  </a:gradFill>
                  <a:latin typeface="Arial" pitchFamily="34" charset="0"/>
                  <a:cs typeface="Arial" pitchFamily="34" charset="0"/>
                </a:rPr>
                <a:t>Sa</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le. Order Now </a:t>
              </a:r>
              <a:b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b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and </a:t>
              </a:r>
              <a:r>
                <a:rPr lang="en-US" sz="1100" kern="0" dirty="0" smtClean="0">
                  <a:gradFill>
                    <a:gsLst>
                      <a:gs pos="0">
                        <a:schemeClr val="tx1"/>
                      </a:gs>
                      <a:gs pos="100000">
                        <a:schemeClr val="tx1"/>
                      </a:gs>
                    </a:gsLst>
                    <a:lin ang="5400000" scaled="0"/>
                  </a:gradFill>
                  <a:latin typeface="Arial" pitchFamily="34" charset="0"/>
                  <a:cs typeface="Arial" pitchFamily="34" charset="0"/>
                </a:rPr>
                <a:t>S</a:t>
              </a:r>
              <a:r>
                <a:rPr kumimoji="0" lang="en-US" sz="1100" b="0" i="0" u="none" strike="noStrike" kern="0" cap="none" spc="0" normalizeH="0" noProof="0" dirty="0" err="1" smtClean="0">
                  <a:ln>
                    <a:noFill/>
                  </a:ln>
                  <a:gradFill>
                    <a:gsLst>
                      <a:gs pos="0">
                        <a:schemeClr val="tx1"/>
                      </a:gs>
                      <a:gs pos="100000">
                        <a:schemeClr val="tx1"/>
                      </a:gs>
                    </a:gsLst>
                    <a:lin ang="5400000" scaled="0"/>
                  </a:gradFill>
                  <a:effectLst/>
                  <a:uLnTx/>
                  <a:uFillTx/>
                  <a:latin typeface="Arial" pitchFamily="34" charset="0"/>
                  <a:cs typeface="Arial" pitchFamily="34" charset="0"/>
                </a:rPr>
                <a:t>ave</a:t>
              </a:r>
              <a:r>
                <a:rPr kumimoji="0" lang="en-US" sz="1100" b="0" i="0" u="none" strike="noStrike" kern="0" cap="none" spc="0" normalizeH="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rPr>
                <a:t> 40%</a:t>
              </a:r>
              <a:endParaRPr kumimoji="0" lang="en-US" sz="1100" b="0" i="0" u="none" strike="noStrike" kern="0" cap="none" spc="0" normalizeH="0" baseline="0" noProof="0" dirty="0" smtClean="0">
                <a:ln>
                  <a:noFill/>
                </a:ln>
                <a:gradFill>
                  <a:gsLst>
                    <a:gs pos="0">
                      <a:schemeClr val="tx1"/>
                    </a:gs>
                    <a:gs pos="100000">
                      <a:schemeClr val="tx1"/>
                    </a:gs>
                  </a:gsLst>
                  <a:lin ang="5400000" scaled="0"/>
                </a:gradFill>
                <a:effectLst/>
                <a:uLnTx/>
                <a:uFillTx/>
                <a:latin typeface="Arial" pitchFamily="34" charset="0"/>
                <a:cs typeface="Arial" pitchFamily="34" charset="0"/>
              </a:endParaRPr>
            </a:p>
          </p:txBody>
        </p:sp>
        <p:sp>
          <p:nvSpPr>
            <p:cNvPr id="28" name="TextBox 9"/>
            <p:cNvSpPr txBox="1"/>
            <p:nvPr/>
          </p:nvSpPr>
          <p:spPr>
            <a:xfrm>
              <a:off x="6603091" y="4436708"/>
              <a:ext cx="2166128" cy="1077218"/>
            </a:xfrm>
            <a:prstGeom prst="rect">
              <a:avLst/>
            </a:prstGeom>
            <a:solidFill>
              <a:srgbClr val="666666"/>
            </a:solidFill>
            <a:ln>
              <a:noFill/>
            </a:ln>
          </p:spPr>
          <p:txBody>
            <a:bodyPr wrap="square" lIns="91440" tIns="91440" rIns="0" bIns="0" rtlCol="0">
              <a:noAutofit/>
            </a:bodyPr>
            <a:lstStyle>
              <a:defPPr>
                <a:defRPr lang="en-US"/>
              </a:defPPr>
              <a:lvl1pPr>
                <a:defRPr sz="2000">
                  <a:gradFill>
                    <a:gsLst>
                      <a:gs pos="0">
                        <a:schemeClr val="bg1"/>
                      </a:gs>
                      <a:gs pos="78000">
                        <a:schemeClr val="bg1"/>
                      </a:gs>
                    </a:gsLst>
                    <a:lin ang="16200000" scaled="0"/>
                  </a:gradFill>
                  <a:latin typeface="Segoe UI Light" pitchFamily="34" charset="0"/>
                </a:defRPr>
              </a:lvl1pPr>
            </a:lstStyle>
            <a:p>
              <a:r>
                <a:rPr lang="en-US" dirty="0"/>
                <a:t>Board Games </a:t>
              </a:r>
              <a:br>
                <a:rPr lang="en-US" dirty="0"/>
              </a:br>
              <a:r>
                <a:rPr lang="en-US" dirty="0"/>
                <a:t>Landing Page</a:t>
              </a:r>
            </a:p>
          </p:txBody>
        </p:sp>
        <p:sp>
          <p:nvSpPr>
            <p:cNvPr id="29" name="TextBox 9"/>
            <p:cNvSpPr txBox="1"/>
            <p:nvPr/>
          </p:nvSpPr>
          <p:spPr>
            <a:xfrm>
              <a:off x="390525" y="4436707"/>
              <a:ext cx="3169444" cy="450435"/>
            </a:xfrm>
            <a:prstGeom prst="rect">
              <a:avLst/>
            </a:prstGeom>
            <a:solidFill>
              <a:srgbClr val="666666"/>
            </a:solidFill>
            <a:ln>
              <a:no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a:gradFill>
                    <a:gsLst>
                      <a:gs pos="0">
                        <a:schemeClr val="bg1"/>
                      </a:gs>
                      <a:gs pos="78000">
                        <a:schemeClr val="bg1"/>
                      </a:gs>
                    </a:gsLst>
                    <a:lin ang="16200000" scaled="0"/>
                  </a:gradFill>
                </a:rPr>
                <a:t>Example:</a:t>
              </a:r>
            </a:p>
            <a:p>
              <a:endParaRPr lang="en-US" sz="2000" dirty="0" err="1">
                <a:gradFill>
                  <a:gsLst>
                    <a:gs pos="0">
                      <a:schemeClr val="bg1"/>
                    </a:gs>
                    <a:gs pos="78000">
                      <a:schemeClr val="bg1"/>
                    </a:gs>
                  </a:gsLst>
                  <a:lin ang="16200000" scaled="0"/>
                </a:gradFill>
              </a:endParaRPr>
            </a:p>
          </p:txBody>
        </p:sp>
      </p:grpSp>
      <p:sp>
        <p:nvSpPr>
          <p:cNvPr id="2" name="Title 1"/>
          <p:cNvSpPr>
            <a:spLocks noGrp="1"/>
          </p:cNvSpPr>
          <p:nvPr>
            <p:ph type="title"/>
          </p:nvPr>
        </p:nvSpPr>
        <p:spPr>
          <a:xfrm>
            <a:off x="389436" y="228600"/>
            <a:ext cx="4474795" cy="1345264"/>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Targeting</a:t>
            </a:r>
          </a:p>
        </p:txBody>
      </p:sp>
      <p:sp>
        <p:nvSpPr>
          <p:cNvPr id="3" name="Rectangle 2"/>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4" name="Rectangle 3"/>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5" name="Rectangle 4"/>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6" name="Rectangle 5"/>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7" name="Rectangle 6"/>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8" name="Rectangle 7"/>
          <p:cNvSpPr/>
          <p:nvPr/>
        </p:nvSpPr>
        <p:spPr bwMode="auto">
          <a:xfrm>
            <a:off x="3776917" y="5739685"/>
            <a:ext cx="1599776" cy="512049"/>
          </a:xfrm>
          <a:prstGeom prst="rect">
            <a:avLst/>
          </a:prstGeom>
          <a:solidFill>
            <a:schemeClr val="accent3"/>
          </a:solidFill>
        </p:spPr>
        <p:txBody>
          <a:bodyPr wrap="square">
            <a:noAutofit/>
          </a:bodyPr>
          <a:lstStyle/>
          <a:p>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Targeting</a:t>
            </a:r>
            <a:endParaRPr lang="en-US" sz="2400" dirty="0">
              <a:gradFill>
                <a:gsLst>
                  <a:gs pos="100000">
                    <a:schemeClr val="tx1"/>
                  </a:gs>
                  <a:gs pos="1000">
                    <a:schemeClr val="tx1"/>
                  </a:gs>
                </a:gsLst>
                <a:lin ang="5400000" scaled="0"/>
              </a:gradFill>
              <a:latin typeface="+mj-lt"/>
              <a:ea typeface="Segoe UI" pitchFamily="34" charset="0"/>
              <a:cs typeface="Segoe UI" pitchFamily="34" charset="0"/>
            </a:endParaRPr>
          </a:p>
        </p:txBody>
      </p:sp>
      <p:sp>
        <p:nvSpPr>
          <p:cNvPr id="9" name="Content Placeholder 3"/>
          <p:cNvSpPr txBox="1">
            <a:spLocks/>
          </p:cNvSpPr>
          <p:nvPr/>
        </p:nvSpPr>
        <p:spPr>
          <a:xfrm>
            <a:off x="390525" y="2256668"/>
            <a:ext cx="5695658" cy="1452489"/>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70000"/>
              </a:lnSpc>
              <a:spcAft>
                <a:spcPts val="600"/>
              </a:spcAft>
              <a:buClr>
                <a:schemeClr val="tx1">
                  <a:lumMod val="75000"/>
                  <a:lumOff val="25000"/>
                </a:schemeClr>
              </a:buClr>
              <a:buNone/>
            </a:pPr>
            <a:r>
              <a:rPr lang="en-US" sz="2200" kern="0" spc="-20" dirty="0">
                <a:gradFill>
                  <a:gsLst>
                    <a:gs pos="100000">
                      <a:schemeClr val="tx1">
                        <a:lumMod val="75000"/>
                        <a:lumOff val="25000"/>
                      </a:schemeClr>
                    </a:gs>
                    <a:gs pos="1000">
                      <a:schemeClr val="tx1">
                        <a:lumMod val="75000"/>
                        <a:lumOff val="25000"/>
                      </a:schemeClr>
                    </a:gs>
                  </a:gsLst>
                  <a:lin ang="5400000" scaled="0"/>
                </a:gradFill>
                <a:latin typeface="Segoe UI Semibold" pitchFamily="34" charset="0"/>
              </a:rPr>
              <a:t>Drop off your customers at the right place</a:t>
            </a:r>
          </a:p>
          <a:p>
            <a:pPr marL="171450" indent="-171450">
              <a:spcBef>
                <a:spcPts val="0"/>
              </a:spcBef>
              <a:spcAft>
                <a:spcPts val="400"/>
              </a:spcAft>
              <a:buClr>
                <a:schemeClr val="tx2"/>
              </a:buClr>
            </a:pPr>
            <a:r>
              <a:rPr lang="en-US" sz="1400" dirty="0" smtClean="0"/>
              <a:t>Every </a:t>
            </a:r>
            <a:r>
              <a:rPr lang="en-US" sz="1400" dirty="0"/>
              <a:t>additional click to get to the checkout </a:t>
            </a:r>
            <a:r>
              <a:rPr lang="en-US" sz="1400" dirty="0" smtClean="0"/>
              <a:t>page </a:t>
            </a:r>
            <a:r>
              <a:rPr lang="en-US" sz="1400" dirty="0"/>
              <a:t>causes </a:t>
            </a:r>
            <a:r>
              <a:rPr lang="en-US" sz="1400" dirty="0" smtClean="0"/>
              <a:t/>
            </a:r>
            <a:br>
              <a:rPr lang="en-US" sz="1400" dirty="0" smtClean="0"/>
            </a:br>
            <a:r>
              <a:rPr lang="en-US" sz="1400" dirty="0" smtClean="0"/>
              <a:t>drop-offs </a:t>
            </a:r>
            <a:r>
              <a:rPr lang="en-US" sz="1400" dirty="0"/>
              <a:t>from your website!</a:t>
            </a:r>
          </a:p>
          <a:p>
            <a:pPr marL="171450" indent="-171450">
              <a:spcBef>
                <a:spcPts val="0"/>
              </a:spcBef>
              <a:spcAft>
                <a:spcPts val="400"/>
              </a:spcAft>
              <a:buClr>
                <a:schemeClr val="tx2"/>
              </a:buClr>
            </a:pPr>
            <a:r>
              <a:rPr lang="en-US" sz="1400" dirty="0"/>
              <a:t>Create individual ad groups for product groups </a:t>
            </a:r>
            <a:br>
              <a:rPr lang="en-US" sz="1400" dirty="0"/>
            </a:br>
            <a:r>
              <a:rPr lang="en-US" sz="1400" dirty="0"/>
              <a:t>(</a:t>
            </a:r>
            <a:r>
              <a:rPr lang="en-US" sz="1400" i="1" dirty="0"/>
              <a:t>i.e., rings, watches, jewelry</a:t>
            </a:r>
            <a:r>
              <a:rPr lang="en-US" sz="1400" dirty="0"/>
              <a:t>). </a:t>
            </a:r>
          </a:p>
          <a:p>
            <a:pPr marL="171450" indent="-171450">
              <a:spcBef>
                <a:spcPts val="0"/>
              </a:spcBef>
              <a:spcAft>
                <a:spcPts val="600"/>
              </a:spcAft>
              <a:buClr>
                <a:schemeClr val="tx2"/>
              </a:buClr>
            </a:pPr>
            <a:r>
              <a:rPr lang="en-US" sz="1400" dirty="0"/>
              <a:t>Use the </a:t>
            </a:r>
            <a:r>
              <a:rPr lang="en-US" sz="1400" dirty="0">
                <a:gradFill>
                  <a:gsLst>
                    <a:gs pos="0">
                      <a:schemeClr val="tx2">
                        <a:lumMod val="100000"/>
                      </a:schemeClr>
                    </a:gs>
                    <a:gs pos="100000">
                      <a:schemeClr val="tx2"/>
                    </a:gs>
                  </a:gsLst>
                  <a:lin ang="5400000" scaled="0"/>
                </a:gradFill>
              </a:rPr>
              <a:t>home page only for brand and generic </a:t>
            </a:r>
            <a:r>
              <a:rPr lang="en-US" sz="1400" dirty="0" smtClean="0">
                <a:gradFill>
                  <a:gsLst>
                    <a:gs pos="0">
                      <a:schemeClr val="tx2">
                        <a:lumMod val="100000"/>
                      </a:schemeClr>
                    </a:gs>
                    <a:gs pos="100000">
                      <a:schemeClr val="tx2"/>
                    </a:gs>
                  </a:gsLst>
                  <a:lin ang="5400000" scaled="0"/>
                </a:gradFill>
              </a:rPr>
              <a:t>terms</a:t>
            </a:r>
            <a:r>
              <a:rPr lang="en-US" sz="1400" dirty="0"/>
              <a:t>. </a:t>
            </a:r>
            <a:r>
              <a:rPr lang="en-US" sz="1400" dirty="0" smtClean="0"/>
              <a:t/>
            </a:r>
            <a:br>
              <a:rPr lang="en-US" sz="1400" dirty="0" smtClean="0"/>
            </a:br>
            <a:r>
              <a:rPr lang="en-US" sz="1400" dirty="0" smtClean="0"/>
              <a:t>Link </a:t>
            </a:r>
            <a:r>
              <a:rPr lang="en-US" sz="1400" dirty="0"/>
              <a:t>specific queries to the page where </a:t>
            </a:r>
            <a:r>
              <a:rPr lang="en-US" sz="1400" dirty="0" smtClean="0"/>
              <a:t>the product </a:t>
            </a:r>
            <a:br>
              <a:rPr lang="en-US" sz="1400" dirty="0" smtClean="0"/>
            </a:br>
            <a:r>
              <a:rPr lang="en-US" sz="1400" dirty="0" smtClean="0"/>
              <a:t>can </a:t>
            </a:r>
            <a:r>
              <a:rPr lang="en-US" sz="1400" dirty="0"/>
              <a:t>be bought.</a:t>
            </a:r>
            <a:endParaRPr lang="en-US" sz="1600" dirty="0">
              <a:solidFill>
                <a:schemeClr val="tx1"/>
              </a:solidFill>
            </a:endParaRPr>
          </a:p>
          <a:p>
            <a:pPr>
              <a:lnSpc>
                <a:spcPts val="2000"/>
              </a:lnSpc>
              <a:spcAft>
                <a:spcPts val="600"/>
              </a:spcAft>
            </a:pPr>
            <a:endParaRPr lang="en-US" sz="1000" dirty="0"/>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091" y="461963"/>
            <a:ext cx="2166128" cy="3871980"/>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Lst>
        </p:spPr>
      </p:pic>
      <p:sp>
        <p:nvSpPr>
          <p:cNvPr id="13" name="Freeform 12"/>
          <p:cNvSpPr/>
          <p:nvPr/>
        </p:nvSpPr>
        <p:spPr bwMode="auto">
          <a:xfrm>
            <a:off x="6942401" y="1862059"/>
            <a:ext cx="662422" cy="1519815"/>
          </a:xfrm>
          <a:custGeom>
            <a:avLst/>
            <a:gdLst>
              <a:gd name="connsiteX0" fmla="*/ 0 w 693420"/>
              <a:gd name="connsiteY0" fmla="*/ 1516380 h 1516380"/>
              <a:gd name="connsiteX1" fmla="*/ 53340 w 693420"/>
              <a:gd name="connsiteY1" fmla="*/ 1272540 h 1516380"/>
              <a:gd name="connsiteX2" fmla="*/ 7620 w 693420"/>
              <a:gd name="connsiteY2" fmla="*/ 990600 h 1516380"/>
              <a:gd name="connsiteX3" fmla="*/ 175260 w 693420"/>
              <a:gd name="connsiteY3" fmla="*/ 609600 h 1516380"/>
              <a:gd name="connsiteX4" fmla="*/ 396240 w 693420"/>
              <a:gd name="connsiteY4" fmla="*/ 205740 h 1516380"/>
              <a:gd name="connsiteX5" fmla="*/ 518160 w 693420"/>
              <a:gd name="connsiteY5" fmla="*/ 198120 h 1516380"/>
              <a:gd name="connsiteX6" fmla="*/ 579120 w 693420"/>
              <a:gd name="connsiteY6" fmla="*/ 175260 h 1516380"/>
              <a:gd name="connsiteX7" fmla="*/ 617220 w 693420"/>
              <a:gd name="connsiteY7" fmla="*/ 0 h 1516380"/>
              <a:gd name="connsiteX8" fmla="*/ 693420 w 693420"/>
              <a:gd name="connsiteY8" fmla="*/ 22860 h 1516380"/>
              <a:gd name="connsiteX0" fmla="*/ 0 w 718820"/>
              <a:gd name="connsiteY0" fmla="*/ 1493520 h 1493520"/>
              <a:gd name="connsiteX1" fmla="*/ 53340 w 718820"/>
              <a:gd name="connsiteY1" fmla="*/ 1249680 h 1493520"/>
              <a:gd name="connsiteX2" fmla="*/ 7620 w 718820"/>
              <a:gd name="connsiteY2" fmla="*/ 967740 h 1493520"/>
              <a:gd name="connsiteX3" fmla="*/ 175260 w 718820"/>
              <a:gd name="connsiteY3" fmla="*/ 586740 h 1493520"/>
              <a:gd name="connsiteX4" fmla="*/ 396240 w 718820"/>
              <a:gd name="connsiteY4" fmla="*/ 182880 h 1493520"/>
              <a:gd name="connsiteX5" fmla="*/ 518160 w 718820"/>
              <a:gd name="connsiteY5" fmla="*/ 175260 h 1493520"/>
              <a:gd name="connsiteX6" fmla="*/ 579120 w 718820"/>
              <a:gd name="connsiteY6" fmla="*/ 152400 h 1493520"/>
              <a:gd name="connsiteX7" fmla="*/ 718820 w 718820"/>
              <a:gd name="connsiteY7" fmla="*/ 170815 h 1493520"/>
              <a:gd name="connsiteX8" fmla="*/ 693420 w 718820"/>
              <a:gd name="connsiteY8" fmla="*/ 0 h 1493520"/>
              <a:gd name="connsiteX0" fmla="*/ 0 w 820420"/>
              <a:gd name="connsiteY0" fmla="*/ 1512570 h 1512570"/>
              <a:gd name="connsiteX1" fmla="*/ 53340 w 820420"/>
              <a:gd name="connsiteY1" fmla="*/ 1268730 h 1512570"/>
              <a:gd name="connsiteX2" fmla="*/ 7620 w 820420"/>
              <a:gd name="connsiteY2" fmla="*/ 986790 h 1512570"/>
              <a:gd name="connsiteX3" fmla="*/ 175260 w 820420"/>
              <a:gd name="connsiteY3" fmla="*/ 605790 h 1512570"/>
              <a:gd name="connsiteX4" fmla="*/ 396240 w 820420"/>
              <a:gd name="connsiteY4" fmla="*/ 201930 h 1512570"/>
              <a:gd name="connsiteX5" fmla="*/ 518160 w 820420"/>
              <a:gd name="connsiteY5" fmla="*/ 194310 h 1512570"/>
              <a:gd name="connsiteX6" fmla="*/ 579120 w 820420"/>
              <a:gd name="connsiteY6" fmla="*/ 171450 h 1512570"/>
              <a:gd name="connsiteX7" fmla="*/ 718820 w 820420"/>
              <a:gd name="connsiteY7" fmla="*/ 189865 h 1512570"/>
              <a:gd name="connsiteX8" fmla="*/ 820420 w 820420"/>
              <a:gd name="connsiteY8" fmla="*/ 0 h 1512570"/>
              <a:gd name="connsiteX0" fmla="*/ 0 w 820420"/>
              <a:gd name="connsiteY0" fmla="*/ 1512570 h 1512570"/>
              <a:gd name="connsiteX1" fmla="*/ 53340 w 820420"/>
              <a:gd name="connsiteY1" fmla="*/ 1268730 h 1512570"/>
              <a:gd name="connsiteX2" fmla="*/ 7620 w 820420"/>
              <a:gd name="connsiteY2" fmla="*/ 986790 h 1512570"/>
              <a:gd name="connsiteX3" fmla="*/ 175260 w 820420"/>
              <a:gd name="connsiteY3" fmla="*/ 605790 h 1512570"/>
              <a:gd name="connsiteX4" fmla="*/ 427507 w 820420"/>
              <a:gd name="connsiteY4" fmla="*/ 297767 h 1512570"/>
              <a:gd name="connsiteX5" fmla="*/ 518160 w 820420"/>
              <a:gd name="connsiteY5" fmla="*/ 194310 h 1512570"/>
              <a:gd name="connsiteX6" fmla="*/ 579120 w 820420"/>
              <a:gd name="connsiteY6" fmla="*/ 171450 h 1512570"/>
              <a:gd name="connsiteX7" fmla="*/ 718820 w 820420"/>
              <a:gd name="connsiteY7" fmla="*/ 189865 h 1512570"/>
              <a:gd name="connsiteX8" fmla="*/ 820420 w 820420"/>
              <a:gd name="connsiteY8" fmla="*/ 0 h 1512570"/>
              <a:gd name="connsiteX0" fmla="*/ 0 w 820420"/>
              <a:gd name="connsiteY0" fmla="*/ 1512570 h 1512570"/>
              <a:gd name="connsiteX1" fmla="*/ 53340 w 820420"/>
              <a:gd name="connsiteY1" fmla="*/ 1268730 h 1512570"/>
              <a:gd name="connsiteX2" fmla="*/ 7620 w 820420"/>
              <a:gd name="connsiteY2" fmla="*/ 986790 h 1512570"/>
              <a:gd name="connsiteX3" fmla="*/ 212779 w 820420"/>
              <a:gd name="connsiteY3" fmla="*/ 649601 h 1512570"/>
              <a:gd name="connsiteX4" fmla="*/ 427507 w 820420"/>
              <a:gd name="connsiteY4" fmla="*/ 297767 h 1512570"/>
              <a:gd name="connsiteX5" fmla="*/ 518160 w 820420"/>
              <a:gd name="connsiteY5" fmla="*/ 194310 h 1512570"/>
              <a:gd name="connsiteX6" fmla="*/ 579120 w 820420"/>
              <a:gd name="connsiteY6" fmla="*/ 171450 h 1512570"/>
              <a:gd name="connsiteX7" fmla="*/ 718820 w 820420"/>
              <a:gd name="connsiteY7" fmla="*/ 189865 h 1512570"/>
              <a:gd name="connsiteX8" fmla="*/ 820420 w 820420"/>
              <a:gd name="connsiteY8" fmla="*/ 0 h 1512570"/>
              <a:gd name="connsiteX0" fmla="*/ 0 w 842305"/>
              <a:gd name="connsiteY0" fmla="*/ 1556381 h 1556381"/>
              <a:gd name="connsiteX1" fmla="*/ 53340 w 842305"/>
              <a:gd name="connsiteY1" fmla="*/ 1312541 h 1556381"/>
              <a:gd name="connsiteX2" fmla="*/ 7620 w 842305"/>
              <a:gd name="connsiteY2" fmla="*/ 1030601 h 1556381"/>
              <a:gd name="connsiteX3" fmla="*/ 212779 w 842305"/>
              <a:gd name="connsiteY3" fmla="*/ 693412 h 1556381"/>
              <a:gd name="connsiteX4" fmla="*/ 427507 w 842305"/>
              <a:gd name="connsiteY4" fmla="*/ 341578 h 1556381"/>
              <a:gd name="connsiteX5" fmla="*/ 518160 w 842305"/>
              <a:gd name="connsiteY5" fmla="*/ 238121 h 1556381"/>
              <a:gd name="connsiteX6" fmla="*/ 579120 w 842305"/>
              <a:gd name="connsiteY6" fmla="*/ 215261 h 1556381"/>
              <a:gd name="connsiteX7" fmla="*/ 718820 w 842305"/>
              <a:gd name="connsiteY7" fmla="*/ 233676 h 1556381"/>
              <a:gd name="connsiteX8" fmla="*/ 842305 w 842305"/>
              <a:gd name="connsiteY8" fmla="*/ 0 h 1556381"/>
              <a:gd name="connsiteX0" fmla="*/ 0 w 786026"/>
              <a:gd name="connsiteY0" fmla="*/ 1717934 h 1717934"/>
              <a:gd name="connsiteX1" fmla="*/ 53340 w 786026"/>
              <a:gd name="connsiteY1" fmla="*/ 1474094 h 1717934"/>
              <a:gd name="connsiteX2" fmla="*/ 7620 w 786026"/>
              <a:gd name="connsiteY2" fmla="*/ 1192154 h 1717934"/>
              <a:gd name="connsiteX3" fmla="*/ 212779 w 786026"/>
              <a:gd name="connsiteY3" fmla="*/ 854965 h 1717934"/>
              <a:gd name="connsiteX4" fmla="*/ 427507 w 786026"/>
              <a:gd name="connsiteY4" fmla="*/ 503131 h 1717934"/>
              <a:gd name="connsiteX5" fmla="*/ 518160 w 786026"/>
              <a:gd name="connsiteY5" fmla="*/ 399674 h 1717934"/>
              <a:gd name="connsiteX6" fmla="*/ 579120 w 786026"/>
              <a:gd name="connsiteY6" fmla="*/ 376814 h 1717934"/>
              <a:gd name="connsiteX7" fmla="*/ 718820 w 786026"/>
              <a:gd name="connsiteY7" fmla="*/ 395229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212779 w 786026"/>
              <a:gd name="connsiteY3" fmla="*/ 854965 h 1717934"/>
              <a:gd name="connsiteX4" fmla="*/ 427507 w 786026"/>
              <a:gd name="connsiteY4" fmla="*/ 503131 h 1717934"/>
              <a:gd name="connsiteX5" fmla="*/ 518160 w 786026"/>
              <a:gd name="connsiteY5" fmla="*/ 399674 h 1717934"/>
              <a:gd name="connsiteX6" fmla="*/ 579120 w 786026"/>
              <a:gd name="connsiteY6" fmla="*/ 376814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212779 w 786026"/>
              <a:gd name="connsiteY3" fmla="*/ 854965 h 1717934"/>
              <a:gd name="connsiteX4" fmla="*/ 427507 w 786026"/>
              <a:gd name="connsiteY4" fmla="*/ 503131 h 1717934"/>
              <a:gd name="connsiteX5" fmla="*/ 518160 w 786026"/>
              <a:gd name="connsiteY5" fmla="*/ 399674 h 1717934"/>
              <a:gd name="connsiteX6" fmla="*/ 544727 w 786026"/>
              <a:gd name="connsiteY6" fmla="*/ 333003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212779 w 786026"/>
              <a:gd name="connsiteY3" fmla="*/ 854965 h 1717934"/>
              <a:gd name="connsiteX4" fmla="*/ 427507 w 786026"/>
              <a:gd name="connsiteY4" fmla="*/ 503131 h 1717934"/>
              <a:gd name="connsiteX5" fmla="*/ 471260 w 786026"/>
              <a:gd name="connsiteY5" fmla="*/ 429794 h 1717934"/>
              <a:gd name="connsiteX6" fmla="*/ 544727 w 786026"/>
              <a:gd name="connsiteY6" fmla="*/ 333003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212779 w 786026"/>
              <a:gd name="connsiteY3" fmla="*/ 854965 h 1717934"/>
              <a:gd name="connsiteX4" fmla="*/ 327073 w 786026"/>
              <a:gd name="connsiteY4" fmla="*/ 511094 h 1717934"/>
              <a:gd name="connsiteX5" fmla="*/ 471260 w 786026"/>
              <a:gd name="connsiteY5" fmla="*/ 429794 h 1717934"/>
              <a:gd name="connsiteX6" fmla="*/ 544727 w 786026"/>
              <a:gd name="connsiteY6" fmla="*/ 333003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172606 w 786026"/>
              <a:gd name="connsiteY3" fmla="*/ 828423 h 1717934"/>
              <a:gd name="connsiteX4" fmla="*/ 327073 w 786026"/>
              <a:gd name="connsiteY4" fmla="*/ 511094 h 1717934"/>
              <a:gd name="connsiteX5" fmla="*/ 471260 w 786026"/>
              <a:gd name="connsiteY5" fmla="*/ 429794 h 1717934"/>
              <a:gd name="connsiteX6" fmla="*/ 544727 w 786026"/>
              <a:gd name="connsiteY6" fmla="*/ 333003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172606 w 786026"/>
              <a:gd name="connsiteY3" fmla="*/ 828423 h 1717934"/>
              <a:gd name="connsiteX4" fmla="*/ 327073 w 786026"/>
              <a:gd name="connsiteY4" fmla="*/ 511094 h 1717934"/>
              <a:gd name="connsiteX5" fmla="*/ 399840 w 786026"/>
              <a:gd name="connsiteY5" fmla="*/ 334241 h 1717934"/>
              <a:gd name="connsiteX6" fmla="*/ 544727 w 786026"/>
              <a:gd name="connsiteY6" fmla="*/ 333003 h 1717934"/>
              <a:gd name="connsiteX7" fmla="*/ 637528 w 786026"/>
              <a:gd name="connsiteY7" fmla="*/ 222724 h 1717934"/>
              <a:gd name="connsiteX8" fmla="*/ 786026 w 786026"/>
              <a:gd name="connsiteY8" fmla="*/ 0 h 1717934"/>
              <a:gd name="connsiteX0" fmla="*/ 0 w 786026"/>
              <a:gd name="connsiteY0" fmla="*/ 1717934 h 1717934"/>
              <a:gd name="connsiteX1" fmla="*/ 53340 w 786026"/>
              <a:gd name="connsiteY1" fmla="*/ 1474094 h 1717934"/>
              <a:gd name="connsiteX2" fmla="*/ 7620 w 786026"/>
              <a:gd name="connsiteY2" fmla="*/ 1192154 h 1717934"/>
              <a:gd name="connsiteX3" fmla="*/ 172606 w 786026"/>
              <a:gd name="connsiteY3" fmla="*/ 828423 h 1717934"/>
              <a:gd name="connsiteX4" fmla="*/ 327073 w 786026"/>
              <a:gd name="connsiteY4" fmla="*/ 511094 h 1717934"/>
              <a:gd name="connsiteX5" fmla="*/ 399840 w 786026"/>
              <a:gd name="connsiteY5" fmla="*/ 334241 h 1717934"/>
              <a:gd name="connsiteX6" fmla="*/ 462148 w 786026"/>
              <a:gd name="connsiteY6" fmla="*/ 226834 h 1717934"/>
              <a:gd name="connsiteX7" fmla="*/ 637528 w 786026"/>
              <a:gd name="connsiteY7" fmla="*/ 222724 h 1717934"/>
              <a:gd name="connsiteX8" fmla="*/ 786026 w 786026"/>
              <a:gd name="connsiteY8" fmla="*/ 0 h 1717934"/>
              <a:gd name="connsiteX0" fmla="*/ 0 w 637528"/>
              <a:gd name="connsiteY0" fmla="*/ 1776328 h 1776328"/>
              <a:gd name="connsiteX1" fmla="*/ 53340 w 637528"/>
              <a:gd name="connsiteY1" fmla="*/ 1532488 h 1776328"/>
              <a:gd name="connsiteX2" fmla="*/ 7620 w 637528"/>
              <a:gd name="connsiteY2" fmla="*/ 1250548 h 1776328"/>
              <a:gd name="connsiteX3" fmla="*/ 172606 w 637528"/>
              <a:gd name="connsiteY3" fmla="*/ 886817 h 1776328"/>
              <a:gd name="connsiteX4" fmla="*/ 327073 w 637528"/>
              <a:gd name="connsiteY4" fmla="*/ 569488 h 1776328"/>
              <a:gd name="connsiteX5" fmla="*/ 399840 w 637528"/>
              <a:gd name="connsiteY5" fmla="*/ 392635 h 1776328"/>
              <a:gd name="connsiteX6" fmla="*/ 462148 w 637528"/>
              <a:gd name="connsiteY6" fmla="*/ 285228 h 1776328"/>
              <a:gd name="connsiteX7" fmla="*/ 637528 w 637528"/>
              <a:gd name="connsiteY7" fmla="*/ 281118 h 1776328"/>
              <a:gd name="connsiteX8" fmla="*/ 609709 w 637528"/>
              <a:gd name="connsiteY8" fmla="*/ 0 h 1776328"/>
              <a:gd name="connsiteX0" fmla="*/ 0 w 609709"/>
              <a:gd name="connsiteY0" fmla="*/ 1776328 h 1776328"/>
              <a:gd name="connsiteX1" fmla="*/ 53340 w 609709"/>
              <a:gd name="connsiteY1" fmla="*/ 1532488 h 1776328"/>
              <a:gd name="connsiteX2" fmla="*/ 7620 w 609709"/>
              <a:gd name="connsiteY2" fmla="*/ 1250548 h 1776328"/>
              <a:gd name="connsiteX3" fmla="*/ 172606 w 609709"/>
              <a:gd name="connsiteY3" fmla="*/ 886817 h 1776328"/>
              <a:gd name="connsiteX4" fmla="*/ 327073 w 609709"/>
              <a:gd name="connsiteY4" fmla="*/ 569488 h 1776328"/>
              <a:gd name="connsiteX5" fmla="*/ 399840 w 609709"/>
              <a:gd name="connsiteY5" fmla="*/ 392635 h 1776328"/>
              <a:gd name="connsiteX6" fmla="*/ 462148 w 609709"/>
              <a:gd name="connsiteY6" fmla="*/ 285228 h 1776328"/>
              <a:gd name="connsiteX7" fmla="*/ 539326 w 609709"/>
              <a:gd name="connsiteY7" fmla="*/ 119210 h 1776328"/>
              <a:gd name="connsiteX8" fmla="*/ 609709 w 609709"/>
              <a:gd name="connsiteY8" fmla="*/ 0 h 1776328"/>
              <a:gd name="connsiteX0" fmla="*/ 0 w 788259"/>
              <a:gd name="connsiteY0" fmla="*/ 1715280 h 1715280"/>
              <a:gd name="connsiteX1" fmla="*/ 53340 w 788259"/>
              <a:gd name="connsiteY1" fmla="*/ 1471440 h 1715280"/>
              <a:gd name="connsiteX2" fmla="*/ 7620 w 788259"/>
              <a:gd name="connsiteY2" fmla="*/ 1189500 h 1715280"/>
              <a:gd name="connsiteX3" fmla="*/ 172606 w 788259"/>
              <a:gd name="connsiteY3" fmla="*/ 825769 h 1715280"/>
              <a:gd name="connsiteX4" fmla="*/ 327073 w 788259"/>
              <a:gd name="connsiteY4" fmla="*/ 508440 h 1715280"/>
              <a:gd name="connsiteX5" fmla="*/ 399840 w 788259"/>
              <a:gd name="connsiteY5" fmla="*/ 331587 h 1715280"/>
              <a:gd name="connsiteX6" fmla="*/ 462148 w 788259"/>
              <a:gd name="connsiteY6" fmla="*/ 224180 h 1715280"/>
              <a:gd name="connsiteX7" fmla="*/ 539326 w 788259"/>
              <a:gd name="connsiteY7" fmla="*/ 58162 h 1715280"/>
              <a:gd name="connsiteX8" fmla="*/ 788259 w 788259"/>
              <a:gd name="connsiteY8" fmla="*/ 0 h 1715280"/>
              <a:gd name="connsiteX0" fmla="*/ 0 w 788259"/>
              <a:gd name="connsiteY0" fmla="*/ 1811064 h 1811064"/>
              <a:gd name="connsiteX1" fmla="*/ 53340 w 788259"/>
              <a:gd name="connsiteY1" fmla="*/ 1567224 h 1811064"/>
              <a:gd name="connsiteX2" fmla="*/ 7620 w 788259"/>
              <a:gd name="connsiteY2" fmla="*/ 1285284 h 1811064"/>
              <a:gd name="connsiteX3" fmla="*/ 172606 w 788259"/>
              <a:gd name="connsiteY3" fmla="*/ 921553 h 1811064"/>
              <a:gd name="connsiteX4" fmla="*/ 327073 w 788259"/>
              <a:gd name="connsiteY4" fmla="*/ 604224 h 1811064"/>
              <a:gd name="connsiteX5" fmla="*/ 399840 w 788259"/>
              <a:gd name="connsiteY5" fmla="*/ 427371 h 1811064"/>
              <a:gd name="connsiteX6" fmla="*/ 462148 w 788259"/>
              <a:gd name="connsiteY6" fmla="*/ 319964 h 1811064"/>
              <a:gd name="connsiteX7" fmla="*/ 612978 w 788259"/>
              <a:gd name="connsiteY7" fmla="*/ 0 h 1811064"/>
              <a:gd name="connsiteX8" fmla="*/ 788259 w 788259"/>
              <a:gd name="connsiteY8" fmla="*/ 95784 h 1811064"/>
              <a:gd name="connsiteX0" fmla="*/ 0 w 788259"/>
              <a:gd name="connsiteY0" fmla="*/ 1715280 h 1715280"/>
              <a:gd name="connsiteX1" fmla="*/ 53340 w 788259"/>
              <a:gd name="connsiteY1" fmla="*/ 1471440 h 1715280"/>
              <a:gd name="connsiteX2" fmla="*/ 7620 w 788259"/>
              <a:gd name="connsiteY2" fmla="*/ 1189500 h 1715280"/>
              <a:gd name="connsiteX3" fmla="*/ 172606 w 788259"/>
              <a:gd name="connsiteY3" fmla="*/ 825769 h 1715280"/>
              <a:gd name="connsiteX4" fmla="*/ 327073 w 788259"/>
              <a:gd name="connsiteY4" fmla="*/ 508440 h 1715280"/>
              <a:gd name="connsiteX5" fmla="*/ 399840 w 788259"/>
              <a:gd name="connsiteY5" fmla="*/ 331587 h 1715280"/>
              <a:gd name="connsiteX6" fmla="*/ 462148 w 788259"/>
              <a:gd name="connsiteY6" fmla="*/ 224180 h 1715280"/>
              <a:gd name="connsiteX7" fmla="*/ 530398 w 788259"/>
              <a:gd name="connsiteY7" fmla="*/ 63470 h 1715280"/>
              <a:gd name="connsiteX8" fmla="*/ 788259 w 788259"/>
              <a:gd name="connsiteY8" fmla="*/ 0 h 1715280"/>
              <a:gd name="connsiteX0" fmla="*/ 0 w 620868"/>
              <a:gd name="connsiteY0" fmla="*/ 1694046 h 1694046"/>
              <a:gd name="connsiteX1" fmla="*/ 53340 w 620868"/>
              <a:gd name="connsiteY1" fmla="*/ 1450206 h 1694046"/>
              <a:gd name="connsiteX2" fmla="*/ 7620 w 620868"/>
              <a:gd name="connsiteY2" fmla="*/ 1168266 h 1694046"/>
              <a:gd name="connsiteX3" fmla="*/ 172606 w 620868"/>
              <a:gd name="connsiteY3" fmla="*/ 804535 h 1694046"/>
              <a:gd name="connsiteX4" fmla="*/ 327073 w 620868"/>
              <a:gd name="connsiteY4" fmla="*/ 487206 h 1694046"/>
              <a:gd name="connsiteX5" fmla="*/ 399840 w 620868"/>
              <a:gd name="connsiteY5" fmla="*/ 310353 h 1694046"/>
              <a:gd name="connsiteX6" fmla="*/ 462148 w 620868"/>
              <a:gd name="connsiteY6" fmla="*/ 202946 h 1694046"/>
              <a:gd name="connsiteX7" fmla="*/ 530398 w 620868"/>
              <a:gd name="connsiteY7" fmla="*/ 42236 h 1694046"/>
              <a:gd name="connsiteX8" fmla="*/ 620868 w 620868"/>
              <a:gd name="connsiteY8" fmla="*/ 0 h 169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68" h="1694046">
                <a:moveTo>
                  <a:pt x="0" y="1694046"/>
                </a:moveTo>
                <a:lnTo>
                  <a:pt x="53340" y="1450206"/>
                </a:lnTo>
                <a:lnTo>
                  <a:pt x="7620" y="1168266"/>
                </a:lnTo>
                <a:lnTo>
                  <a:pt x="172606" y="804535"/>
                </a:lnTo>
                <a:lnTo>
                  <a:pt x="327073" y="487206"/>
                </a:lnTo>
                <a:lnTo>
                  <a:pt x="399840" y="310353"/>
                </a:lnTo>
                <a:lnTo>
                  <a:pt x="462148" y="202946"/>
                </a:lnTo>
                <a:lnTo>
                  <a:pt x="530398" y="42236"/>
                </a:lnTo>
                <a:lnTo>
                  <a:pt x="620868" y="0"/>
                </a:lnTo>
              </a:path>
            </a:pathLst>
          </a:custGeom>
          <a:noFill/>
          <a:ln w="38100">
            <a:solidFill>
              <a:schemeClr val="accent5"/>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Oval 13"/>
          <p:cNvSpPr/>
          <p:nvPr/>
        </p:nvSpPr>
        <p:spPr bwMode="auto">
          <a:xfrm>
            <a:off x="6847787" y="3564255"/>
            <a:ext cx="218440" cy="218440"/>
          </a:xfrm>
          <a:prstGeom prst="ellipse">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5" name="Right Arrow 34"/>
          <p:cNvSpPr/>
          <p:nvPr/>
        </p:nvSpPr>
        <p:spPr>
          <a:xfrm>
            <a:off x="5850774" y="3436600"/>
            <a:ext cx="956439" cy="47375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gradFill>
                  <a:gsLst>
                    <a:gs pos="0">
                      <a:schemeClr val="bg1"/>
                    </a:gs>
                    <a:gs pos="100000">
                      <a:schemeClr val="bg1"/>
                    </a:gs>
                  </a:gsLst>
                  <a:lin ang="0" scaled="1"/>
                </a:gradFill>
                <a:latin typeface="Segoe UI Semibold" pitchFamily="34" charset="0"/>
              </a:rPr>
              <a:t>Wall Street</a:t>
            </a:r>
            <a:endParaRPr lang="en-US" sz="1000" dirty="0">
              <a:gradFill>
                <a:gsLst>
                  <a:gs pos="0">
                    <a:schemeClr val="bg1"/>
                  </a:gs>
                  <a:gs pos="100000">
                    <a:schemeClr val="bg1"/>
                  </a:gs>
                </a:gsLst>
                <a:lin ang="0" scaled="1"/>
              </a:gradFill>
              <a:latin typeface="Segoe UI Semibold" pitchFamily="34" charset="0"/>
            </a:endParaRPr>
          </a:p>
        </p:txBody>
      </p:sp>
      <p:sp>
        <p:nvSpPr>
          <p:cNvPr id="36" name="Left Arrow 35"/>
          <p:cNvSpPr/>
          <p:nvPr/>
        </p:nvSpPr>
        <p:spPr>
          <a:xfrm flipH="1">
            <a:off x="6454657" y="1603753"/>
            <a:ext cx="956439" cy="473750"/>
          </a:xfrm>
          <a:prstGeom prst="lef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a:gradFill>
                  <a:gsLst>
                    <a:gs pos="0">
                      <a:schemeClr val="bg1"/>
                    </a:gs>
                    <a:gs pos="100000">
                      <a:schemeClr val="bg1"/>
                    </a:gs>
                  </a:gsLst>
                  <a:lin ang="0" scaled="1"/>
                </a:gradFill>
                <a:latin typeface="Segoe UI Semibold" pitchFamily="34" charset="0"/>
              </a:rPr>
              <a:t>Central Park</a:t>
            </a:r>
          </a:p>
        </p:txBody>
      </p:sp>
      <p:sp>
        <p:nvSpPr>
          <p:cNvPr id="38" name="Oval 37"/>
          <p:cNvSpPr/>
          <p:nvPr/>
        </p:nvSpPr>
        <p:spPr bwMode="auto">
          <a:xfrm>
            <a:off x="7598156" y="1757076"/>
            <a:ext cx="182880" cy="182880"/>
          </a:xfrm>
          <a:prstGeom prst="ellipse">
            <a:avLst/>
          </a:prstGeom>
          <a:solidFill>
            <a:schemeClr val="accent1"/>
          </a:solidFill>
          <a:ln w="952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4788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750"/>
                                        <p:tgtEl>
                                          <p:spTgt spid="1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75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1000"/>
                                        <p:tgtEl>
                                          <p:spTgt spid="13"/>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750"/>
                                        <p:tgtEl>
                                          <p:spTgt spid="38"/>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par>
                                <p:cTn id="25" presetID="9" presetClass="emph" presetSubtype="0" nodeType="withEffect">
                                  <p:stCondLst>
                                    <p:cond delay="0"/>
                                  </p:stCondLst>
                                  <p:endCondLst>
                                    <p:cond evt="onNext" delay="0">
                                      <p:tgtEl>
                                        <p:sldTgt/>
                                      </p:tgtEl>
                                    </p:cond>
                                  </p:endCondLst>
                                  <p:childTnLst>
                                    <p:set>
                                      <p:cBhvr rctx="PPT">
                                        <p:cTn id="26" dur="indefinite"/>
                                        <p:tgtEl>
                                          <p:spTgt spid="17"/>
                                        </p:tgtEl>
                                        <p:attrNameLst>
                                          <p:attrName>style.opacity</p:attrName>
                                        </p:attrNameLst>
                                      </p:cBhvr>
                                      <p:to>
                                        <p:strVal val="0.6"/>
                                      </p:to>
                                    </p:set>
                                    <p:animEffect filter="image" prLst="opacity: 0.6">
                                      <p:cBhvr rctx="IE">
                                        <p:cTn id="27" dur="indefinite"/>
                                        <p:tgtEl>
                                          <p:spTgt spid="17"/>
                                        </p:tgtEl>
                                      </p:cBhvr>
                                    </p:animEffect>
                                  </p:childTnLst>
                                </p:cTn>
                              </p:par>
                              <p:par>
                                <p:cTn id="28" presetID="22" presetClass="entr" presetSubtype="8" fill="hold" nodeType="withEffect">
                                  <p:stCondLst>
                                    <p:cond delay="200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5" grpId="0" animBg="1"/>
      <p:bldP spid="36"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90525" y="2222556"/>
            <a:ext cx="3246120" cy="2971236"/>
          </a:xfrm>
          <a:prstGeom prst="rect">
            <a:avLst/>
          </a:prstGeom>
          <a:noFill/>
          <a:ln>
            <a:solidFill>
              <a:schemeClr val="bg1">
                <a:lumMod val="50000"/>
              </a:schemeClr>
            </a:solidFill>
          </a:ln>
        </p:spPr>
        <p:txBody>
          <a:bodyPr wrap="square" tIns="91440">
            <a:noAutofit/>
          </a:bodyPr>
          <a:lstStyle/>
          <a:p>
            <a:pPr marL="0" lvl="1" defTabSz="444500">
              <a:spcBef>
                <a:spcPct val="0"/>
              </a:spcBef>
              <a:spcAft>
                <a:spcPts val="600"/>
              </a:spcAft>
            </a:pPr>
            <a:r>
              <a:rPr lang="en-US" sz="1500" b="1" dirty="0">
                <a:gradFill>
                  <a:gsLst>
                    <a:gs pos="0">
                      <a:schemeClr val="tx2">
                        <a:lumMod val="100000"/>
                      </a:schemeClr>
                    </a:gs>
                    <a:gs pos="100000">
                      <a:schemeClr val="tx2"/>
                    </a:gs>
                  </a:gsLst>
                  <a:lin ang="5400000" scaled="0"/>
                </a:gradFill>
                <a:ea typeface="Segoe UI" pitchFamily="34" charset="0"/>
                <a:cs typeface="Segoe UI" pitchFamily="34" charset="0"/>
              </a:rPr>
              <a:t>Define your </a:t>
            </a:r>
            <a: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t>goals</a:t>
            </a:r>
            <a:b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ROI </a:t>
            </a:r>
            <a:r>
              <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&amp; </a:t>
            </a: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Conversions</a:t>
            </a:r>
            <a:endPar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endParaRPr>
          </a:p>
          <a:p>
            <a:pPr marL="0" lvl="1" defTabSz="444500">
              <a:spcBef>
                <a:spcPct val="0"/>
              </a:spcBef>
              <a:spcAft>
                <a:spcPts val="600"/>
              </a:spcAft>
            </a:pPr>
            <a:r>
              <a:rPr lang="en-US" sz="1500" b="1" dirty="0">
                <a:gradFill>
                  <a:gsLst>
                    <a:gs pos="0">
                      <a:schemeClr val="tx2">
                        <a:lumMod val="100000"/>
                      </a:schemeClr>
                    </a:gs>
                    <a:gs pos="100000">
                      <a:schemeClr val="tx2"/>
                    </a:gs>
                  </a:gsLst>
                  <a:lin ang="5400000" scaled="0"/>
                </a:gradFill>
                <a:ea typeface="Segoe UI" pitchFamily="34" charset="0"/>
                <a:cs typeface="Segoe UI" pitchFamily="34" charset="0"/>
              </a:rPr>
              <a:t>Plan for </a:t>
            </a:r>
            <a: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t>growth</a:t>
            </a:r>
            <a:b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As </a:t>
            </a:r>
            <a:r>
              <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competition heats up, have </a:t>
            </a: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
            </a:r>
            <a:b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b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enough </a:t>
            </a:r>
            <a:r>
              <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budget left for peak dates</a:t>
            </a: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a:t>
            </a:r>
            <a:endPar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endParaRPr>
          </a:p>
          <a:p>
            <a:pPr marL="0" lvl="1" defTabSz="444500">
              <a:spcBef>
                <a:spcPct val="0"/>
              </a:spcBef>
              <a:spcAft>
                <a:spcPts val="600"/>
              </a:spcAft>
            </a:pPr>
            <a:r>
              <a:rPr lang="en-US" sz="1500" b="1" dirty="0">
                <a:gradFill>
                  <a:gsLst>
                    <a:gs pos="0">
                      <a:schemeClr val="tx2">
                        <a:lumMod val="100000"/>
                      </a:schemeClr>
                    </a:gs>
                    <a:gs pos="100000">
                      <a:schemeClr val="tx2"/>
                    </a:gs>
                  </a:gsLst>
                  <a:lin ang="5400000" scaled="0"/>
                </a:gradFill>
                <a:ea typeface="Segoe UI" pitchFamily="34" charset="0"/>
                <a:cs typeface="Segoe UI" pitchFamily="34" charset="0"/>
              </a:rPr>
              <a:t>Adjust during the </a:t>
            </a:r>
            <a: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t>season</a:t>
            </a:r>
            <a:b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Stay </a:t>
            </a:r>
            <a:r>
              <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competitive with your bids</a:t>
            </a: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a:t>
            </a:r>
            <a:endPar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endParaRPr>
          </a:p>
          <a:p>
            <a:pPr marL="0" lvl="1" defTabSz="444500">
              <a:spcBef>
                <a:spcPct val="0"/>
              </a:spcBef>
              <a:spcAft>
                <a:spcPts val="600"/>
              </a:spcAft>
            </a:pPr>
            <a:r>
              <a:rPr lang="en-US" sz="1500" b="1" dirty="0">
                <a:gradFill>
                  <a:gsLst>
                    <a:gs pos="0">
                      <a:schemeClr val="tx2">
                        <a:lumMod val="100000"/>
                      </a:schemeClr>
                    </a:gs>
                    <a:gs pos="100000">
                      <a:schemeClr val="tx2"/>
                    </a:gs>
                  </a:gsLst>
                  <a:lin ang="5400000" scaled="0"/>
                </a:gradFill>
                <a:ea typeface="Segoe UI" pitchFamily="34" charset="0"/>
                <a:cs typeface="Segoe UI" pitchFamily="34" charset="0"/>
              </a:rPr>
              <a:t>Compare search </a:t>
            </a:r>
            <a: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t>engines</a:t>
            </a:r>
            <a:br>
              <a:rPr lang="en-US" sz="1500" b="1"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500" dirty="0" smtClean="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Move </a:t>
            </a:r>
            <a:r>
              <a:rPr lang="en-US" sz="1500" dirty="0">
                <a:gradFill>
                  <a:gsLst>
                    <a:gs pos="0">
                      <a:schemeClr val="tx2">
                        <a:lumMod val="100000"/>
                      </a:schemeClr>
                    </a:gs>
                    <a:gs pos="100000">
                      <a:schemeClr val="tx2"/>
                    </a:gs>
                  </a:gsLst>
                  <a:lin ang="5400000" scaled="0"/>
                </a:gradFill>
                <a:latin typeface="Segoe UI" pitchFamily="34" charset="0"/>
                <a:ea typeface="Segoe UI" pitchFamily="34" charset="0"/>
                <a:cs typeface="Segoe UI" pitchFamily="34" charset="0"/>
              </a:rPr>
              <a:t>budget between engines depending on performance.</a:t>
            </a:r>
          </a:p>
        </p:txBody>
      </p:sp>
      <p:sp>
        <p:nvSpPr>
          <p:cNvPr id="22" name="Rectangle 21"/>
          <p:cNvSpPr/>
          <p:nvPr/>
        </p:nvSpPr>
        <p:spPr>
          <a:xfrm>
            <a:off x="390525" y="1719184"/>
            <a:ext cx="3246120" cy="512064"/>
          </a:xfrm>
          <a:prstGeom prst="rect">
            <a:avLst/>
          </a:prstGeom>
          <a:solidFill>
            <a:schemeClr val="accent5"/>
          </a:solidFill>
          <a:ln>
            <a:solidFill>
              <a:schemeClr val="accent5"/>
            </a:solidFill>
          </a:ln>
        </p:spPr>
        <p:txBody>
          <a:bodyPr wrap="square" anchor="ctr" anchorCtr="0">
            <a:noAutofit/>
          </a:bodyPr>
          <a:lstStyle/>
          <a:p>
            <a:pPr>
              <a:lnSpc>
                <a:spcPct val="90000"/>
              </a:lnSpc>
              <a:spcBef>
                <a:spcPct val="0"/>
              </a:spcBef>
              <a:spcAft>
                <a:spcPct val="35000"/>
              </a:spcAft>
            </a:pPr>
            <a:r>
              <a:rPr lang="en-US" sz="2400" kern="0" dirty="0" smtClean="0">
                <a:gradFill>
                  <a:gsLst>
                    <a:gs pos="100000">
                      <a:schemeClr val="bg2"/>
                    </a:gs>
                    <a:gs pos="2000">
                      <a:schemeClr val="bg2"/>
                    </a:gs>
                  </a:gsLst>
                  <a:lin ang="5400000" scaled="0"/>
                </a:gradFill>
                <a:latin typeface="+mj-lt"/>
              </a:rPr>
              <a:t>Budgeting</a:t>
            </a:r>
            <a:endParaRPr lang="en-US" sz="2400" kern="0" dirty="0">
              <a:gradFill>
                <a:gsLst>
                  <a:gs pos="100000">
                    <a:schemeClr val="bg2"/>
                  </a:gs>
                  <a:gs pos="2000">
                    <a:schemeClr val="bg2"/>
                  </a:gs>
                </a:gsLst>
                <a:lin ang="5400000" scaled="0"/>
              </a:gradFill>
              <a:latin typeface="+mj-lt"/>
            </a:endParaRPr>
          </a:p>
        </p:txBody>
      </p:sp>
      <p:sp useBgFill="1">
        <p:nvSpPr>
          <p:cNvPr id="25" name="Rectangle 24"/>
          <p:cNvSpPr/>
          <p:nvPr/>
        </p:nvSpPr>
        <p:spPr bwMode="auto">
          <a:xfrm>
            <a:off x="0" y="0"/>
            <a:ext cx="9105476" cy="1719072"/>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smtClean="0">
                <a:gradFill>
                  <a:gsLst>
                    <a:gs pos="0">
                      <a:schemeClr val="accent5"/>
                    </a:gs>
                    <a:gs pos="100000">
                      <a:schemeClr val="accent5"/>
                    </a:gs>
                  </a:gsLst>
                  <a:lin ang="5400000" scaled="0"/>
                </a:gradFill>
              </a:rPr>
              <a:t>Budgeting</a:t>
            </a:r>
            <a:endParaRPr lang="en-US" sz="3200" dirty="0">
              <a:gradFill>
                <a:gsLst>
                  <a:gs pos="0">
                    <a:schemeClr val="accent5"/>
                  </a:gs>
                  <a:gs pos="100000">
                    <a:schemeClr val="accent5"/>
                  </a:gs>
                </a:gsLst>
                <a:lin ang="5400000" scaled="0"/>
              </a:gradFill>
            </a:endParaRPr>
          </a:p>
        </p:txBody>
      </p:sp>
      <p:sp>
        <p:nvSpPr>
          <p:cNvPr id="3" name="Rectangle 2"/>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4" name="Rectangle 3"/>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5" name="Rectangle 4"/>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6" name="Rectangle 5"/>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7" name="Rectangle 6"/>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8" name="Rectangle 7"/>
          <p:cNvSpPr/>
          <p:nvPr/>
        </p:nvSpPr>
        <p:spPr bwMode="auto">
          <a:xfrm>
            <a:off x="5470113" y="5739685"/>
            <a:ext cx="1599776" cy="512049"/>
          </a:xfrm>
          <a:prstGeom prst="rect">
            <a:avLst/>
          </a:prstGeom>
          <a:solidFill>
            <a:schemeClr val="accent3"/>
          </a:solidFill>
        </p:spPr>
        <p:txBody>
          <a:bodyPr wrap="square">
            <a:noAutofit/>
          </a:bodyPr>
          <a:lstStyle/>
          <a:p>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Budgeting</a:t>
            </a:r>
            <a:endParaRPr lang="en-US" sz="2400" dirty="0">
              <a:gradFill>
                <a:gsLst>
                  <a:gs pos="100000">
                    <a:schemeClr val="tx1"/>
                  </a:gs>
                  <a:gs pos="1000">
                    <a:schemeClr val="tx1"/>
                  </a:gs>
                </a:gsLst>
                <a:lin ang="5400000" scaled="0"/>
              </a:gradFill>
              <a:latin typeface="+mj-lt"/>
              <a:ea typeface="Segoe UI" pitchFamily="34" charset="0"/>
              <a:cs typeface="Segoe UI" pitchFamily="34" charset="0"/>
            </a:endParaRPr>
          </a:p>
        </p:txBody>
      </p:sp>
      <p:sp>
        <p:nvSpPr>
          <p:cNvPr id="15" name="Rectangle 14"/>
          <p:cNvSpPr/>
          <p:nvPr/>
        </p:nvSpPr>
        <p:spPr bwMode="auto">
          <a:xfrm>
            <a:off x="7163309" y="5739685"/>
            <a:ext cx="1599776" cy="512049"/>
          </a:xfrm>
          <a:prstGeom prst="rect">
            <a:avLst/>
          </a:prstGeom>
          <a:solidFill>
            <a:schemeClr val="accent5"/>
          </a:solidFill>
          <a:ln>
            <a:solidFill>
              <a:schemeClr val="accent5"/>
            </a:solidFill>
          </a:ln>
        </p:spPr>
        <p:txBody>
          <a:bodyPr wrap="square" anchor="ctr" anchorCtr="0">
            <a:noAutofit/>
          </a:bodyPr>
          <a:lstStyle/>
          <a:p>
            <a:pPr>
              <a:lnSpc>
                <a:spcPct val="90000"/>
              </a:lnSpc>
              <a:spcBef>
                <a:spcPct val="0"/>
              </a:spcBef>
              <a:spcAft>
                <a:spcPct val="35000"/>
              </a:spcAft>
            </a:pPr>
            <a:r>
              <a:rPr lang="en-US" sz="2400" kern="0" dirty="0">
                <a:gradFill>
                  <a:gsLst>
                    <a:gs pos="100000">
                      <a:schemeClr val="bg2"/>
                    </a:gs>
                    <a:gs pos="2000">
                      <a:schemeClr val="bg2"/>
                    </a:gs>
                  </a:gsLst>
                  <a:lin ang="5400000" scaled="0"/>
                </a:gradFill>
                <a:latin typeface="+mj-lt"/>
              </a:rPr>
              <a:t>Reporting</a:t>
            </a:r>
          </a:p>
        </p:txBody>
      </p:sp>
      <p:grpSp>
        <p:nvGrpSpPr>
          <p:cNvPr id="11" name="Group 10"/>
          <p:cNvGrpSpPr/>
          <p:nvPr/>
        </p:nvGrpSpPr>
        <p:grpSpPr>
          <a:xfrm>
            <a:off x="3694423" y="1731376"/>
            <a:ext cx="5056305" cy="3462416"/>
            <a:chOff x="3694423" y="1731376"/>
            <a:chExt cx="5056305" cy="3462416"/>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 r="35661" b="-19672"/>
            <a:stretch/>
          </p:blipFill>
          <p:spPr bwMode="auto">
            <a:xfrm>
              <a:off x="3694423" y="1731376"/>
              <a:ext cx="5056305" cy="3462416"/>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bwMode="auto">
            <a:xfrm>
              <a:off x="3776917" y="2231248"/>
              <a:ext cx="2834898" cy="23059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2545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750"/>
                            </p:stCondLst>
                            <p:childTnLst>
                              <p:par>
                                <p:cTn id="12" presetID="10" presetClass="entr" presetSubtype="0" fill="hold" grpId="0" nodeType="after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500"/>
                            </p:stCondLst>
                            <p:childTnLst>
                              <p:par>
                                <p:cTn id="16" presetID="2" presetClass="entr" presetSubtype="1" decel="10000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ppt_x"/>
                                          </p:val>
                                        </p:tav>
                                        <p:tav tm="100000">
                                          <p:val>
                                            <p:strVal val="#ppt_x"/>
                                          </p:val>
                                        </p:tav>
                                      </p:tavLst>
                                    </p:anim>
                                    <p:anim calcmode="lin" valueType="num">
                                      <p:cBhvr additive="base">
                                        <p:cTn id="19"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8"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tIns="182880" rIns="274320"/>
          <a:lstStyle/>
          <a:p>
            <a:r>
              <a:rPr lang="en-US" sz="6000" dirty="0">
                <a:gradFill>
                  <a:gsLst>
                    <a:gs pos="0">
                      <a:schemeClr val="bg1"/>
                    </a:gs>
                    <a:gs pos="88000">
                      <a:schemeClr val="bg1"/>
                    </a:gs>
                  </a:gsLst>
                  <a:lin ang="16200000" scaled="1"/>
                </a:gradFill>
              </a:rPr>
              <a:t>Welcome</a:t>
            </a:r>
            <a:r>
              <a:rPr lang="en-US" sz="6000" dirty="0" smtClean="0">
                <a:gradFill>
                  <a:gsLst>
                    <a:gs pos="0">
                      <a:schemeClr val="bg1"/>
                    </a:gs>
                    <a:gs pos="88000">
                      <a:schemeClr val="bg1"/>
                    </a:gs>
                  </a:gsLst>
                  <a:lin ang="16200000" scaled="1"/>
                </a:gradFill>
              </a:rPr>
              <a:t>!</a:t>
            </a:r>
            <a:endParaRPr lang="en-US" sz="2800" dirty="0">
              <a:gradFill>
                <a:gsLst>
                  <a:gs pos="0">
                    <a:schemeClr val="bg1"/>
                  </a:gs>
                  <a:gs pos="88000">
                    <a:schemeClr val="bg1"/>
                  </a:gs>
                </a:gsLst>
                <a:lin ang="16200000" scaled="1"/>
              </a:gradFill>
              <a:latin typeface="+mn-lt"/>
            </a:endParaRPr>
          </a:p>
        </p:txBody>
      </p:sp>
      <p:sp>
        <p:nvSpPr>
          <p:cNvPr id="7" name="Text Placeholder 1"/>
          <p:cNvSpPr txBox="1">
            <a:spLocks/>
          </p:cNvSpPr>
          <p:nvPr/>
        </p:nvSpPr>
        <p:spPr>
          <a:xfrm>
            <a:off x="1557583" y="4955936"/>
            <a:ext cx="7502034" cy="875876"/>
          </a:xfrm>
          <a:prstGeom prst="rect">
            <a:avLst/>
          </a:prstGeom>
        </p:spPr>
        <p:txBody>
          <a:bodyPr vert="horz" wrap="square" lIns="0" tIns="0" rIns="0" bIns="0" numCol="2" spcCol="457200" rtlCol="0">
            <a:noAutofit/>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100000"/>
              </a:lnSpc>
              <a:spcAft>
                <a:spcPts val="1200"/>
              </a:spcAft>
              <a:buNone/>
            </a:pPr>
            <a:r>
              <a:rPr lang="en-US" dirty="0">
                <a:solidFill>
                  <a:srgbClr val="3F3F3F">
                    <a:alpha val="99000"/>
                  </a:srgbClr>
                </a:solidFill>
                <a:latin typeface="Segoe UI Light" pitchFamily="34" charset="0"/>
              </a:rPr>
              <a:t>John Gagnon</a:t>
            </a:r>
            <a:r>
              <a:rPr lang="en-US" sz="3600" dirty="0" smtClean="0">
                <a:solidFill>
                  <a:srgbClr val="3F3F3F">
                    <a:alpha val="99000"/>
                  </a:srgbClr>
                </a:solidFill>
                <a:latin typeface="Segoe UI Light" pitchFamily="34" charset="0"/>
              </a:rPr>
              <a:t/>
            </a:r>
            <a:br>
              <a:rPr lang="en-US" sz="3600" dirty="0" smtClean="0">
                <a:solidFill>
                  <a:srgbClr val="3F3F3F">
                    <a:alpha val="99000"/>
                  </a:srgbClr>
                </a:solidFill>
                <a:latin typeface="Segoe UI Light" pitchFamily="34" charset="0"/>
              </a:rPr>
            </a:br>
            <a:r>
              <a:rPr lang="en-US" sz="1500" i="1" dirty="0">
                <a:solidFill>
                  <a:srgbClr val="3F3F3F">
                    <a:alpha val="99000"/>
                  </a:srgbClr>
                </a:solidFill>
                <a:latin typeface="Segoe UI" pitchFamily="34" charset="0"/>
                <a:ea typeface="Segoe UI" pitchFamily="34" charset="0"/>
                <a:cs typeface="Segoe UI" pitchFamily="34" charset="0"/>
              </a:rPr>
              <a:t>Bing Advertising Evangelist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376" t="13790" r="2672" b="258"/>
          <a:stretch/>
        </p:blipFill>
        <p:spPr>
          <a:xfrm>
            <a:off x="433388" y="4856585"/>
            <a:ext cx="919162" cy="1074576"/>
          </a:xfrm>
          <a:prstGeom prst="rect">
            <a:avLst/>
          </a:prstGeom>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b="9796"/>
          <a:stretch/>
        </p:blipFill>
        <p:spPr>
          <a:xfrm>
            <a:off x="4250388" y="4856585"/>
            <a:ext cx="923544" cy="1078992"/>
          </a:xfrm>
          <a:prstGeom prst="rect">
            <a:avLst/>
          </a:prstGeom>
        </p:spPr>
      </p:pic>
      <p:sp>
        <p:nvSpPr>
          <p:cNvPr id="4" name="Rectangle 3"/>
          <p:cNvSpPr/>
          <p:nvPr/>
        </p:nvSpPr>
        <p:spPr>
          <a:xfrm>
            <a:off x="5308600" y="4952831"/>
            <a:ext cx="3835400" cy="815608"/>
          </a:xfrm>
          <a:prstGeom prst="rect">
            <a:avLst/>
          </a:prstGeom>
        </p:spPr>
        <p:txBody>
          <a:bodyPr wrap="square">
            <a:spAutoFit/>
          </a:bodyPr>
          <a:lstStyle/>
          <a:p>
            <a:pPr>
              <a:spcBef>
                <a:spcPct val="20000"/>
              </a:spcBef>
              <a:spcAft>
                <a:spcPts val="1200"/>
              </a:spcAft>
              <a:buSzPct val="90000"/>
            </a:pPr>
            <a:r>
              <a:rPr lang="en-US" sz="3200" dirty="0" smtClean="0">
                <a:solidFill>
                  <a:srgbClr val="3F3F3F">
                    <a:alpha val="99000"/>
                  </a:srgbClr>
                </a:solidFill>
                <a:latin typeface="Segoe UI Light" pitchFamily="34" charset="0"/>
              </a:rPr>
              <a:t>Lauren Taft-McPhee</a:t>
            </a:r>
            <a:r>
              <a:rPr lang="en-US" sz="3200" dirty="0">
                <a:solidFill>
                  <a:srgbClr val="3F3F3F">
                    <a:alpha val="99000"/>
                  </a:srgbClr>
                </a:solidFill>
                <a:latin typeface="Segoe UI Light" pitchFamily="34" charset="0"/>
              </a:rPr>
              <a:t/>
            </a:r>
            <a:br>
              <a:rPr lang="en-US" sz="3200" dirty="0">
                <a:solidFill>
                  <a:srgbClr val="3F3F3F">
                    <a:alpha val="99000"/>
                  </a:srgbClr>
                </a:solidFill>
                <a:latin typeface="Segoe UI Light" pitchFamily="34" charset="0"/>
              </a:rPr>
            </a:br>
            <a:r>
              <a:rPr lang="en-US" sz="1500" i="1" dirty="0">
                <a:solidFill>
                  <a:srgbClr val="3F3F3F">
                    <a:alpha val="99000"/>
                  </a:srgbClr>
                </a:solidFill>
                <a:latin typeface="Segoe UI" pitchFamily="34" charset="0"/>
                <a:ea typeface="Segoe UI" pitchFamily="34" charset="0"/>
                <a:cs typeface="Segoe UI" pitchFamily="34" charset="0"/>
              </a:rPr>
              <a:t>Marketing Communications Manager</a:t>
            </a:r>
          </a:p>
        </p:txBody>
      </p:sp>
      <p:sp>
        <p:nvSpPr>
          <p:cNvPr id="5" name="Rectangle 4"/>
          <p:cNvSpPr/>
          <p:nvPr/>
        </p:nvSpPr>
        <p:spPr>
          <a:xfrm>
            <a:off x="3712809" y="3456993"/>
            <a:ext cx="5076631" cy="584775"/>
          </a:xfrm>
          <a:prstGeom prst="rect">
            <a:avLst/>
          </a:prstGeom>
        </p:spPr>
        <p:txBody>
          <a:bodyPr wrap="square">
            <a:spAutoFit/>
          </a:bodyPr>
          <a:lstStyle/>
          <a:p>
            <a:pPr>
              <a:lnSpc>
                <a:spcPct val="100000"/>
              </a:lnSpc>
            </a:pPr>
            <a:r>
              <a:rPr lang="en-US" sz="1600" dirty="0">
                <a:gradFill>
                  <a:gsLst>
                    <a:gs pos="0">
                      <a:schemeClr val="bg1"/>
                    </a:gs>
                    <a:gs pos="88000">
                      <a:schemeClr val="bg1"/>
                    </a:gs>
                  </a:gsLst>
                  <a:lin ang="16200000" scaled="1"/>
                </a:gradFill>
              </a:rPr>
              <a:t>We hope this webinar helps you get more out of your search advertising campaigns this holiday season. </a:t>
            </a:r>
          </a:p>
        </p:txBody>
      </p:sp>
    </p:spTree>
    <p:extLst>
      <p:ext uri="{BB962C8B-B14F-4D97-AF65-F5344CB8AC3E}">
        <p14:creationId xmlns:p14="http://schemas.microsoft.com/office/powerpoint/2010/main" val="69798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90525" y="2207274"/>
            <a:ext cx="3647758" cy="3377835"/>
          </a:xfrm>
          <a:prstGeom prst="rect">
            <a:avLst/>
          </a:prstGeom>
          <a:noFill/>
          <a:ln>
            <a:solidFill>
              <a:schemeClr val="bg1">
                <a:lumMod val="50000"/>
              </a:schemeClr>
            </a:solidFill>
          </a:ln>
        </p:spPr>
        <p:txBody>
          <a:bodyPr wrap="square" tIns="91440">
            <a:noAutofit/>
          </a:bodyPr>
          <a:lstStyle/>
          <a:p>
            <a:pPr marL="0" lvl="1" defTabSz="444500">
              <a:spcBef>
                <a:spcPct val="0"/>
              </a:spcBef>
            </a:pPr>
            <a:r>
              <a:rPr lang="en-US" b="1" dirty="0">
                <a:gradFill>
                  <a:gsLst>
                    <a:gs pos="0">
                      <a:schemeClr val="tx2">
                        <a:lumMod val="100000"/>
                      </a:schemeClr>
                    </a:gs>
                    <a:gs pos="100000">
                      <a:schemeClr val="tx2"/>
                    </a:gs>
                  </a:gsLst>
                  <a:lin ang="5400000" scaled="0"/>
                </a:gradFill>
                <a:ea typeface="Segoe UI" pitchFamily="34" charset="0"/>
                <a:cs typeface="Segoe UI" pitchFamily="34" charset="0"/>
              </a:rPr>
              <a:t>Monitor your campaigns </a:t>
            </a:r>
          </a:p>
          <a:p>
            <a:pPr marL="0" lvl="1" defTabSz="444500">
              <a:spcBef>
                <a:spcPct val="0"/>
              </a:spcBef>
            </a:pPr>
            <a:r>
              <a:rPr lang="en-US" dirty="0">
                <a:gradFill>
                  <a:gsLst>
                    <a:gs pos="0">
                      <a:schemeClr val="tx2">
                        <a:lumMod val="100000"/>
                      </a:schemeClr>
                    </a:gs>
                    <a:gs pos="100000">
                      <a:schemeClr val="tx2"/>
                    </a:gs>
                  </a:gsLst>
                  <a:lin ang="5400000" scaled="0"/>
                </a:gradFill>
                <a:ea typeface="Segoe UI" pitchFamily="34" charset="0"/>
                <a:cs typeface="Segoe UI" pitchFamily="34" charset="0"/>
              </a:rPr>
              <a:t>Use keyword and ad copy reports to check performance and optimize for CTR, costs, and position.</a:t>
            </a:r>
          </a:p>
          <a:p>
            <a:pPr marL="0" lvl="1" defTabSz="444500">
              <a:spcBef>
                <a:spcPct val="0"/>
              </a:spcBef>
            </a:pPr>
            <a:endParaRPr lang="en-US" dirty="0">
              <a:gradFill>
                <a:gsLst>
                  <a:gs pos="0">
                    <a:schemeClr val="tx2">
                      <a:lumMod val="100000"/>
                    </a:schemeClr>
                  </a:gs>
                  <a:gs pos="100000">
                    <a:schemeClr val="tx2"/>
                  </a:gs>
                </a:gsLst>
                <a:lin ang="5400000" scaled="0"/>
              </a:gradFill>
              <a:ea typeface="Segoe UI" pitchFamily="34" charset="0"/>
              <a:cs typeface="Segoe UI" pitchFamily="34" charset="0"/>
            </a:endParaRPr>
          </a:p>
          <a:p>
            <a:pPr marL="0" lvl="1" defTabSz="444500">
              <a:spcBef>
                <a:spcPct val="0"/>
              </a:spcBef>
            </a:pPr>
            <a:r>
              <a:rPr lang="en-US" b="1" dirty="0" smtClean="0">
                <a:gradFill>
                  <a:gsLst>
                    <a:gs pos="0">
                      <a:schemeClr val="tx2">
                        <a:lumMod val="100000"/>
                      </a:schemeClr>
                    </a:gs>
                    <a:gs pos="100000">
                      <a:schemeClr val="tx2"/>
                    </a:gs>
                  </a:gsLst>
                  <a:lin ang="5400000" scaled="0"/>
                </a:gradFill>
                <a:ea typeface="Segoe UI" pitchFamily="34" charset="0"/>
                <a:cs typeface="Segoe UI" pitchFamily="34" charset="0"/>
              </a:rPr>
              <a:t>Find new keywords</a:t>
            </a:r>
            <a:endParaRPr lang="en-US" b="1" dirty="0">
              <a:gradFill>
                <a:gsLst>
                  <a:gs pos="0">
                    <a:schemeClr val="tx2">
                      <a:lumMod val="100000"/>
                    </a:schemeClr>
                  </a:gs>
                  <a:gs pos="100000">
                    <a:schemeClr val="tx2"/>
                  </a:gs>
                </a:gsLst>
                <a:lin ang="5400000" scaled="0"/>
              </a:gradFill>
              <a:ea typeface="Segoe UI" pitchFamily="34" charset="0"/>
              <a:cs typeface="Segoe UI" pitchFamily="34" charset="0"/>
            </a:endParaRPr>
          </a:p>
          <a:p>
            <a:pPr marL="0" lvl="1" defTabSz="444500">
              <a:spcBef>
                <a:spcPct val="0"/>
              </a:spcBef>
            </a:pPr>
            <a:r>
              <a:rPr lang="en-US" dirty="0" smtClean="0">
                <a:gradFill>
                  <a:gsLst>
                    <a:gs pos="0">
                      <a:schemeClr val="tx2">
                        <a:lumMod val="100000"/>
                      </a:schemeClr>
                    </a:gs>
                    <a:gs pos="100000">
                      <a:schemeClr val="tx2"/>
                    </a:gs>
                  </a:gsLst>
                  <a:lin ang="5400000" scaled="0"/>
                </a:gradFill>
                <a:ea typeface="Segoe UI" pitchFamily="34" charset="0"/>
                <a:cs typeface="Segoe UI" pitchFamily="34" charset="0"/>
              </a:rPr>
              <a:t>Use </a:t>
            </a:r>
            <a:r>
              <a:rPr lang="en-US" dirty="0">
                <a:gradFill>
                  <a:gsLst>
                    <a:gs pos="0">
                      <a:schemeClr val="tx2">
                        <a:lumMod val="100000"/>
                      </a:schemeClr>
                    </a:gs>
                    <a:gs pos="100000">
                      <a:schemeClr val="tx2"/>
                    </a:gs>
                  </a:gsLst>
                  <a:lin ang="5400000" scaled="0"/>
                </a:gradFill>
                <a:ea typeface="Segoe UI" pitchFamily="34" charset="0"/>
                <a:cs typeface="Segoe UI" pitchFamily="34" charset="0"/>
              </a:rPr>
              <a:t>search query performance reports to identify what consumers are looking for.</a:t>
            </a:r>
          </a:p>
          <a:p>
            <a:pPr marL="0" lvl="1" defTabSz="444500">
              <a:spcBef>
                <a:spcPct val="0"/>
              </a:spcBef>
            </a:pPr>
            <a:endParaRPr lang="en-US" dirty="0">
              <a:gradFill>
                <a:gsLst>
                  <a:gs pos="0">
                    <a:schemeClr val="tx2">
                      <a:lumMod val="100000"/>
                    </a:schemeClr>
                  </a:gs>
                  <a:gs pos="100000">
                    <a:schemeClr val="tx2"/>
                  </a:gs>
                </a:gsLst>
                <a:lin ang="5400000" scaled="0"/>
              </a:gradFill>
              <a:ea typeface="Segoe UI" pitchFamily="34" charset="0"/>
              <a:cs typeface="Segoe UI" pitchFamily="34" charset="0"/>
            </a:endParaRPr>
          </a:p>
          <a:p>
            <a:pPr marL="0" lvl="1" defTabSz="444500">
              <a:spcBef>
                <a:spcPct val="0"/>
              </a:spcBef>
            </a:pPr>
            <a:r>
              <a:rPr lang="en-US" b="1" dirty="0" smtClean="0">
                <a:gradFill>
                  <a:gsLst>
                    <a:gs pos="0">
                      <a:schemeClr val="tx2">
                        <a:lumMod val="100000"/>
                      </a:schemeClr>
                    </a:gs>
                    <a:gs pos="100000">
                      <a:schemeClr val="tx2"/>
                    </a:gs>
                  </a:gsLst>
                  <a:lin ang="5400000" scaled="0"/>
                </a:gradFill>
                <a:ea typeface="Segoe UI" pitchFamily="34" charset="0"/>
                <a:cs typeface="Segoe UI" pitchFamily="34" charset="0"/>
              </a:rPr>
              <a:t>Save time</a:t>
            </a:r>
            <a:endParaRPr lang="en-US" b="1" dirty="0">
              <a:gradFill>
                <a:gsLst>
                  <a:gs pos="0">
                    <a:schemeClr val="tx2">
                      <a:lumMod val="100000"/>
                    </a:schemeClr>
                  </a:gs>
                  <a:gs pos="100000">
                    <a:schemeClr val="tx2"/>
                  </a:gs>
                </a:gsLst>
                <a:lin ang="5400000" scaled="0"/>
              </a:gradFill>
              <a:ea typeface="Segoe UI" pitchFamily="34" charset="0"/>
              <a:cs typeface="Segoe UI" pitchFamily="34" charset="0"/>
            </a:endParaRPr>
          </a:p>
          <a:p>
            <a:pPr marL="0" lvl="1" defTabSz="444500">
              <a:spcBef>
                <a:spcPct val="0"/>
              </a:spcBef>
            </a:pPr>
            <a:r>
              <a:rPr lang="en-US" dirty="0" smtClean="0">
                <a:gradFill>
                  <a:gsLst>
                    <a:gs pos="0">
                      <a:schemeClr val="tx2">
                        <a:lumMod val="100000"/>
                      </a:schemeClr>
                    </a:gs>
                    <a:gs pos="100000">
                      <a:schemeClr val="tx2"/>
                    </a:gs>
                  </a:gsLst>
                  <a:lin ang="5400000" scaled="0"/>
                </a:gradFill>
                <a:ea typeface="Segoe UI" pitchFamily="34" charset="0"/>
                <a:cs typeface="Segoe UI" pitchFamily="34" charset="0"/>
              </a:rPr>
              <a:t>Schedule </a:t>
            </a:r>
            <a:r>
              <a:rPr lang="en-US" dirty="0">
                <a:gradFill>
                  <a:gsLst>
                    <a:gs pos="0">
                      <a:schemeClr val="tx2">
                        <a:lumMod val="100000"/>
                      </a:schemeClr>
                    </a:gs>
                    <a:gs pos="100000">
                      <a:schemeClr val="tx2"/>
                    </a:gs>
                  </a:gsLst>
                  <a:lin ang="5400000" scaled="0"/>
                </a:gradFill>
                <a:ea typeface="Segoe UI" pitchFamily="34" charset="0"/>
                <a:cs typeface="Segoe UI" pitchFamily="34" charset="0"/>
              </a:rPr>
              <a:t>your reports and have them sent to your inbox.</a:t>
            </a:r>
          </a:p>
        </p:txBody>
      </p:sp>
      <p:sp>
        <p:nvSpPr>
          <p:cNvPr id="24" name="Rectangle 23"/>
          <p:cNvSpPr/>
          <p:nvPr/>
        </p:nvSpPr>
        <p:spPr>
          <a:xfrm>
            <a:off x="390525" y="1704531"/>
            <a:ext cx="3647758" cy="512064"/>
          </a:xfrm>
          <a:prstGeom prst="rect">
            <a:avLst/>
          </a:prstGeom>
          <a:solidFill>
            <a:schemeClr val="accent5"/>
          </a:solidFill>
          <a:ln>
            <a:solidFill>
              <a:schemeClr val="accent5"/>
            </a:solidFill>
          </a:ln>
        </p:spPr>
        <p:txBody>
          <a:bodyPr wrap="square" anchor="ctr" anchorCtr="0">
            <a:noAutofit/>
          </a:bodyPr>
          <a:lstStyle/>
          <a:p>
            <a:pPr>
              <a:lnSpc>
                <a:spcPct val="90000"/>
              </a:lnSpc>
              <a:spcBef>
                <a:spcPct val="0"/>
              </a:spcBef>
              <a:spcAft>
                <a:spcPct val="35000"/>
              </a:spcAft>
            </a:pPr>
            <a:r>
              <a:rPr lang="en-US" sz="2400" kern="0" dirty="0">
                <a:gradFill>
                  <a:gsLst>
                    <a:gs pos="100000">
                      <a:schemeClr val="bg2"/>
                    </a:gs>
                    <a:gs pos="2000">
                      <a:schemeClr val="bg2"/>
                    </a:gs>
                  </a:gsLst>
                  <a:lin ang="5400000" scaled="0"/>
                </a:gradFill>
                <a:latin typeface="+mj-lt"/>
              </a:rPr>
              <a:t>Reporting</a:t>
            </a:r>
          </a:p>
        </p:txBody>
      </p:sp>
      <p:sp useBgFill="1">
        <p:nvSpPr>
          <p:cNvPr id="25" name="Rectangle 24"/>
          <p:cNvSpPr/>
          <p:nvPr/>
        </p:nvSpPr>
        <p:spPr bwMode="auto">
          <a:xfrm>
            <a:off x="38524" y="0"/>
            <a:ext cx="9105476" cy="1704531"/>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Reporting</a:t>
            </a:r>
          </a:p>
        </p:txBody>
      </p:sp>
      <p:sp>
        <p:nvSpPr>
          <p:cNvPr id="3" name="Rectangle 2"/>
          <p:cNvSpPr/>
          <p:nvPr/>
        </p:nvSpPr>
        <p:spPr bwMode="auto">
          <a:xfrm>
            <a:off x="390525"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Keywords</a:t>
            </a:r>
            <a:endParaRPr lang="en-US" sz="2400" kern="0" dirty="0">
              <a:gradFill>
                <a:gsLst>
                  <a:gs pos="100000">
                    <a:schemeClr val="bg1"/>
                  </a:gs>
                  <a:gs pos="1000">
                    <a:schemeClr val="bg1"/>
                  </a:gs>
                </a:gsLst>
                <a:lin ang="5400000" scaled="0"/>
              </a:gradFill>
              <a:latin typeface="+mj-lt"/>
            </a:endParaRPr>
          </a:p>
        </p:txBody>
      </p:sp>
      <p:sp>
        <p:nvSpPr>
          <p:cNvPr id="4" name="Rectangle 3"/>
          <p:cNvSpPr/>
          <p:nvPr/>
        </p:nvSpPr>
        <p:spPr bwMode="auto">
          <a:xfrm>
            <a:off x="2083721"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Ad Copy</a:t>
            </a:r>
            <a:endParaRPr lang="en-US" sz="2400" kern="0" dirty="0">
              <a:gradFill>
                <a:gsLst>
                  <a:gs pos="100000">
                    <a:schemeClr val="bg1"/>
                  </a:gs>
                  <a:gs pos="1000">
                    <a:schemeClr val="bg1"/>
                  </a:gs>
                </a:gsLst>
                <a:lin ang="5400000" scaled="0"/>
              </a:gradFill>
              <a:latin typeface="+mj-lt"/>
            </a:endParaRPr>
          </a:p>
        </p:txBody>
      </p:sp>
      <p:sp>
        <p:nvSpPr>
          <p:cNvPr id="5" name="Rectangle 4"/>
          <p:cNvSpPr/>
          <p:nvPr/>
        </p:nvSpPr>
        <p:spPr bwMode="auto">
          <a:xfrm>
            <a:off x="3776917"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Targeting</a:t>
            </a:r>
            <a:endParaRPr lang="en-US" sz="2400" kern="0" dirty="0">
              <a:gradFill>
                <a:gsLst>
                  <a:gs pos="100000">
                    <a:schemeClr val="bg1"/>
                  </a:gs>
                  <a:gs pos="1000">
                    <a:schemeClr val="bg1"/>
                  </a:gs>
                </a:gsLst>
                <a:lin ang="5400000" scaled="0"/>
              </a:gradFill>
              <a:latin typeface="+mj-lt"/>
            </a:endParaRPr>
          </a:p>
        </p:txBody>
      </p:sp>
      <p:sp>
        <p:nvSpPr>
          <p:cNvPr id="6" name="Rectangle 5"/>
          <p:cNvSpPr/>
          <p:nvPr/>
        </p:nvSpPr>
        <p:spPr bwMode="auto">
          <a:xfrm>
            <a:off x="7163309"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Reporting</a:t>
            </a:r>
            <a:endParaRPr lang="en-US" sz="2400" kern="0" dirty="0">
              <a:gradFill>
                <a:gsLst>
                  <a:gs pos="100000">
                    <a:schemeClr val="bg1"/>
                  </a:gs>
                  <a:gs pos="1000">
                    <a:schemeClr val="bg1"/>
                  </a:gs>
                </a:gsLst>
                <a:lin ang="5400000" scaled="0"/>
              </a:gradFill>
              <a:latin typeface="+mj-lt"/>
            </a:endParaRPr>
          </a:p>
        </p:txBody>
      </p:sp>
      <p:sp>
        <p:nvSpPr>
          <p:cNvPr id="7" name="Rectangle 6"/>
          <p:cNvSpPr/>
          <p:nvPr/>
        </p:nvSpPr>
        <p:spPr bwMode="auto">
          <a:xfrm>
            <a:off x="5470113" y="5739685"/>
            <a:ext cx="1599776" cy="512049"/>
          </a:xfrm>
          <a:prstGeom prst="rect">
            <a:avLst/>
          </a:prstGeom>
          <a:solidFill>
            <a:schemeClr val="accent5"/>
          </a:solidFill>
        </p:spPr>
        <p:txBody>
          <a:bodyPr wrap="square">
            <a:noAutofit/>
          </a:bodyPr>
          <a:lstStyle/>
          <a:p>
            <a:pPr lvl="0"/>
            <a:r>
              <a:rPr lang="en-US" sz="2400" dirty="0" smtClean="0">
                <a:gradFill>
                  <a:gsLst>
                    <a:gs pos="100000">
                      <a:schemeClr val="bg1"/>
                    </a:gs>
                    <a:gs pos="1000">
                      <a:schemeClr val="bg1"/>
                    </a:gs>
                  </a:gsLst>
                  <a:lin ang="5400000" scaled="0"/>
                </a:gradFill>
                <a:latin typeface="+mj-lt"/>
                <a:ea typeface="Segoe UI" pitchFamily="34" charset="0"/>
                <a:cs typeface="Segoe UI" pitchFamily="34" charset="0"/>
              </a:rPr>
              <a:t>Budgeting</a:t>
            </a:r>
            <a:endParaRPr lang="en-US" sz="2400" kern="0" dirty="0">
              <a:gradFill>
                <a:gsLst>
                  <a:gs pos="100000">
                    <a:schemeClr val="bg1"/>
                  </a:gs>
                  <a:gs pos="1000">
                    <a:schemeClr val="bg1"/>
                  </a:gs>
                </a:gsLst>
                <a:lin ang="5400000" scaled="0"/>
              </a:gradFill>
              <a:latin typeface="+mj-lt"/>
            </a:endParaRPr>
          </a:p>
        </p:txBody>
      </p:sp>
      <p:sp>
        <p:nvSpPr>
          <p:cNvPr id="8" name="Rectangle 7"/>
          <p:cNvSpPr/>
          <p:nvPr/>
        </p:nvSpPr>
        <p:spPr bwMode="auto">
          <a:xfrm>
            <a:off x="5470113" y="5739685"/>
            <a:ext cx="1599776" cy="512049"/>
          </a:xfrm>
          <a:prstGeom prst="rect">
            <a:avLst/>
          </a:prstGeom>
          <a:solidFill>
            <a:schemeClr val="accent5"/>
          </a:solidFill>
        </p:spPr>
        <p:txBody>
          <a:bodyPr wrap="square">
            <a:noAutofit/>
          </a:bodyPr>
          <a:lstStyle/>
          <a:p>
            <a:r>
              <a:rPr lang="en-US" sz="2400" dirty="0">
                <a:gradFill>
                  <a:gsLst>
                    <a:gs pos="100000">
                      <a:schemeClr val="bg1"/>
                    </a:gs>
                    <a:gs pos="1000">
                      <a:schemeClr val="bg1"/>
                    </a:gs>
                  </a:gsLst>
                  <a:lin ang="5400000" scaled="0"/>
                </a:gradFill>
                <a:latin typeface="+mj-lt"/>
                <a:ea typeface="Segoe UI" pitchFamily="34" charset="0"/>
                <a:cs typeface="Segoe UI" pitchFamily="34" charset="0"/>
              </a:rPr>
              <a:t>Budgeting</a:t>
            </a:r>
          </a:p>
        </p:txBody>
      </p:sp>
      <p:sp>
        <p:nvSpPr>
          <p:cNvPr id="15" name="Rectangle 14"/>
          <p:cNvSpPr/>
          <p:nvPr/>
        </p:nvSpPr>
        <p:spPr bwMode="auto">
          <a:xfrm>
            <a:off x="7163309" y="5739685"/>
            <a:ext cx="1599776" cy="512049"/>
          </a:xfrm>
          <a:prstGeom prst="rect">
            <a:avLst/>
          </a:prstGeom>
          <a:solidFill>
            <a:schemeClr val="accent3"/>
          </a:solidFill>
        </p:spPr>
        <p:txBody>
          <a:bodyPr wrap="square">
            <a:noAutofit/>
          </a:bodyPr>
          <a:lstStyle/>
          <a:p>
            <a:r>
              <a:rPr lang="en-US" sz="2400" dirty="0" smtClean="0">
                <a:gradFill>
                  <a:gsLst>
                    <a:gs pos="100000">
                      <a:schemeClr val="tx1"/>
                    </a:gs>
                    <a:gs pos="1000">
                      <a:schemeClr val="tx1"/>
                    </a:gs>
                  </a:gsLst>
                  <a:lin ang="5400000" scaled="0"/>
                </a:gradFill>
                <a:latin typeface="+mj-lt"/>
                <a:ea typeface="Segoe UI" pitchFamily="34" charset="0"/>
                <a:cs typeface="Segoe UI" pitchFamily="34" charset="0"/>
              </a:rPr>
              <a:t>Reporting</a:t>
            </a:r>
            <a:endParaRPr lang="en-US" sz="2400" dirty="0">
              <a:gradFill>
                <a:gsLst>
                  <a:gs pos="100000">
                    <a:schemeClr val="tx1"/>
                  </a:gs>
                  <a:gs pos="1000">
                    <a:schemeClr val="tx1"/>
                  </a:gs>
                </a:gsLst>
                <a:lin ang="5400000" scaled="0"/>
              </a:gradFill>
              <a:latin typeface="+mj-lt"/>
              <a:ea typeface="Segoe UI" pitchFamily="34" charset="0"/>
              <a:cs typeface="Segoe UI" pitchFamily="34" charset="0"/>
            </a:endParaRPr>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67" y="2418343"/>
            <a:ext cx="4709160" cy="3166766"/>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2367" y="1704531"/>
            <a:ext cx="4709160" cy="698206"/>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9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250"/>
                            </p:stCondLst>
                            <p:childTnLst>
                              <p:par>
                                <p:cTn id="13" presetID="2" presetClass="entr" presetSubtype="1" decel="10000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ppt_x"/>
                                          </p:val>
                                        </p:tav>
                                        <p:tav tm="100000">
                                          <p:val>
                                            <p:strVal val="#ppt_x"/>
                                          </p:val>
                                        </p:tav>
                                      </p:tavLst>
                                    </p:anim>
                                    <p:anim calcmode="lin" valueType="num">
                                      <p:cBhvr additive="base">
                                        <p:cTn id="16" dur="1000" fill="hold"/>
                                        <p:tgtEl>
                                          <p:spTgt spid="23"/>
                                        </p:tgtEl>
                                        <p:attrNameLst>
                                          <p:attrName>ppt_y</p:attrName>
                                        </p:attrNameLst>
                                      </p:cBhvr>
                                      <p:tavLst>
                                        <p:tav tm="0">
                                          <p:val>
                                            <p:strVal val="0-#ppt_h/2"/>
                                          </p:val>
                                        </p:tav>
                                        <p:tav tm="100000">
                                          <p:val>
                                            <p:strVal val="#ppt_y"/>
                                          </p:val>
                                        </p:tav>
                                      </p:tavLst>
                                    </p:anim>
                                  </p:childTnLst>
                                </p:cTn>
                              </p:par>
                            </p:childTnLst>
                          </p:cTn>
                        </p:par>
                        <p:par>
                          <p:cTn id="17" fill="hold">
                            <p:stCondLst>
                              <p:cond delay="2250"/>
                            </p:stCondLst>
                            <p:childTnLst>
                              <p:par>
                                <p:cTn id="18" presetID="10" presetClass="entr" presetSubtype="0"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childTnLst>
                          </p:cTn>
                        </p:par>
                        <p:par>
                          <p:cTn id="21" fill="hold">
                            <p:stCondLst>
                              <p:cond delay="275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6000" dirty="0">
                <a:gradFill>
                  <a:gsLst>
                    <a:gs pos="0">
                      <a:srgbClr val="FFFFFF"/>
                    </a:gs>
                    <a:gs pos="88000">
                      <a:srgbClr val="FFFFFF"/>
                    </a:gs>
                  </a:gsLst>
                  <a:lin ang="16200000" scaled="1"/>
                </a:gradFill>
              </a:rPr>
              <a:t>Opportunities</a:t>
            </a: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22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0525" y="2569464"/>
            <a:ext cx="3246120" cy="3633627"/>
          </a:xfrm>
          <a:prstGeom prst="rect">
            <a:avLst/>
          </a:prstGeom>
          <a:noFill/>
          <a:ln>
            <a:solidFill>
              <a:schemeClr val="bg1">
                <a:lumMod val="50000"/>
              </a:schemeClr>
            </a:solidFill>
          </a:ln>
        </p:spPr>
        <p:txBody>
          <a:bodyPr wrap="square" tIns="91440">
            <a:noAutofit/>
          </a:bodyPr>
          <a:lstStyle/>
          <a:p>
            <a:pPr marL="284163" lvl="1" indent="-284163" defTabSz="444500">
              <a:spcBef>
                <a:spcPct val="0"/>
              </a:spcBef>
              <a:spcAft>
                <a:spcPts val="600"/>
              </a:spcAft>
              <a:buFont typeface="+mj-lt"/>
              <a:buAutoNum type="arabicPeriod"/>
            </a:pP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Create a dedicated </a:t>
            </a:r>
            <a: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t/>
            </a:r>
            <a:b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t>content ads </a:t>
            </a: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campaign.</a:t>
            </a:r>
          </a:p>
          <a:p>
            <a:pPr marL="284163" lvl="1" indent="-284163" defTabSz="444500">
              <a:spcBef>
                <a:spcPct val="0"/>
              </a:spcBef>
              <a:spcAft>
                <a:spcPts val="600"/>
              </a:spcAft>
              <a:buFont typeface="+mj-lt"/>
              <a:buAutoNum type="arabicPeriod"/>
            </a:pP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Choose content keywords </a:t>
            </a:r>
            <a: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t/>
            </a:r>
            <a:b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br>
            <a:r>
              <a:rPr lang="en-US" sz="1800" dirty="0" smtClean="0">
                <a:gradFill>
                  <a:gsLst>
                    <a:gs pos="0">
                      <a:schemeClr val="tx2">
                        <a:lumMod val="100000"/>
                      </a:schemeClr>
                    </a:gs>
                    <a:gs pos="100000">
                      <a:schemeClr val="tx2"/>
                    </a:gs>
                  </a:gsLst>
                  <a:lin ang="5400000" scaled="0"/>
                </a:gradFill>
                <a:ea typeface="Segoe UI" pitchFamily="34" charset="0"/>
                <a:cs typeface="Segoe UI" pitchFamily="34" charset="0"/>
              </a:rPr>
              <a:t>and </a:t>
            </a: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ad copy.</a:t>
            </a:r>
          </a:p>
          <a:p>
            <a:pPr marL="284163" lvl="1" indent="-284163" defTabSz="444500">
              <a:spcBef>
                <a:spcPct val="0"/>
              </a:spcBef>
              <a:spcAft>
                <a:spcPts val="600"/>
              </a:spcAft>
              <a:buFont typeface="+mj-lt"/>
              <a:buAutoNum type="arabicPeriod"/>
            </a:pP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Place competitive bids.</a:t>
            </a:r>
          </a:p>
          <a:p>
            <a:pPr marL="284163" lvl="1" indent="-284163" defTabSz="444500">
              <a:spcBef>
                <a:spcPct val="0"/>
              </a:spcBef>
              <a:spcAft>
                <a:spcPts val="600"/>
              </a:spcAft>
              <a:buFont typeface="+mj-lt"/>
              <a:buAutoNum type="arabicPeriod"/>
            </a:pPr>
            <a:r>
              <a:rPr lang="en-US" sz="1800" dirty="0">
                <a:gradFill>
                  <a:gsLst>
                    <a:gs pos="0">
                      <a:schemeClr val="tx2">
                        <a:lumMod val="100000"/>
                      </a:schemeClr>
                    </a:gs>
                    <a:gs pos="100000">
                      <a:schemeClr val="tx2"/>
                    </a:gs>
                  </a:gsLst>
                  <a:lin ang="5400000" scaled="0"/>
                </a:gradFill>
                <a:ea typeface="Segoe UI" pitchFamily="34" charset="0"/>
                <a:cs typeface="Segoe UI" pitchFamily="34" charset="0"/>
              </a:rPr>
              <a:t>Test, track, and refresh.</a:t>
            </a:r>
          </a:p>
        </p:txBody>
      </p:sp>
      <p:sp useBgFill="1">
        <p:nvSpPr>
          <p:cNvPr id="25" name="Rectangle 24"/>
          <p:cNvSpPr/>
          <p:nvPr/>
        </p:nvSpPr>
        <p:spPr bwMode="auto">
          <a:xfrm>
            <a:off x="0" y="0"/>
            <a:ext cx="9144000" cy="2569464"/>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a:t>Optimizing for the holiday season</a:t>
            </a:r>
            <a:br>
              <a:rPr lang="en-US" dirty="0"/>
            </a:br>
            <a:r>
              <a:rPr lang="en-US" sz="3200" dirty="0">
                <a:gradFill>
                  <a:gsLst>
                    <a:gs pos="0">
                      <a:schemeClr val="accent5"/>
                    </a:gs>
                    <a:gs pos="100000">
                      <a:schemeClr val="accent5"/>
                    </a:gs>
                  </a:gsLst>
                  <a:lin ang="5400000" scaled="0"/>
                </a:gradFill>
              </a:rPr>
              <a:t>Content ads</a:t>
            </a:r>
          </a:p>
        </p:txBody>
      </p:sp>
      <p:sp>
        <p:nvSpPr>
          <p:cNvPr id="10" name="Rectangle 9"/>
          <p:cNvSpPr/>
          <p:nvPr/>
        </p:nvSpPr>
        <p:spPr>
          <a:xfrm>
            <a:off x="390525" y="1719184"/>
            <a:ext cx="3246120" cy="850280"/>
          </a:xfrm>
          <a:prstGeom prst="rect">
            <a:avLst/>
          </a:prstGeom>
          <a:solidFill>
            <a:schemeClr val="accent5"/>
          </a:solidFill>
          <a:ln>
            <a:solidFill>
              <a:schemeClr val="accent5"/>
            </a:solidFill>
          </a:ln>
        </p:spPr>
        <p:txBody>
          <a:bodyPr wrap="square" anchor="ctr" anchorCtr="0">
            <a:noAutofit/>
          </a:bodyPr>
          <a:lstStyle/>
          <a:p>
            <a:pPr>
              <a:lnSpc>
                <a:spcPct val="90000"/>
              </a:lnSpc>
              <a:spcBef>
                <a:spcPct val="0"/>
              </a:spcBef>
              <a:spcAft>
                <a:spcPts val="600"/>
              </a:spcAft>
            </a:pPr>
            <a:r>
              <a:rPr lang="en-US" sz="2300" kern="0" dirty="0">
                <a:gradFill>
                  <a:gsLst>
                    <a:gs pos="100000">
                      <a:schemeClr val="bg2"/>
                    </a:gs>
                    <a:gs pos="2000">
                      <a:schemeClr val="bg2"/>
                    </a:gs>
                  </a:gsLst>
                  <a:lin ang="5400000" scaled="0"/>
                </a:gradFill>
                <a:latin typeface="+mj-lt"/>
              </a:rPr>
              <a:t>The four keys </a:t>
            </a:r>
            <a:r>
              <a:rPr lang="en-US" sz="2300" kern="0" dirty="0" smtClean="0">
                <a:gradFill>
                  <a:gsLst>
                    <a:gs pos="100000">
                      <a:schemeClr val="bg2"/>
                    </a:gs>
                    <a:gs pos="2000">
                      <a:schemeClr val="bg2"/>
                    </a:gs>
                  </a:gsLst>
                  <a:lin ang="5400000" scaled="0"/>
                </a:gradFill>
                <a:latin typeface="+mj-lt"/>
              </a:rPr>
              <a:t>to </a:t>
            </a:r>
            <a:r>
              <a:rPr lang="en-US" sz="2300" kern="0" dirty="0">
                <a:gradFill>
                  <a:gsLst>
                    <a:gs pos="100000">
                      <a:schemeClr val="bg2"/>
                    </a:gs>
                    <a:gs pos="2000">
                      <a:schemeClr val="bg2"/>
                    </a:gs>
                  </a:gsLst>
                  <a:lin ang="5400000" scaled="0"/>
                </a:gradFill>
                <a:latin typeface="+mj-lt"/>
              </a:rPr>
              <a:t>success with </a:t>
            </a:r>
            <a:r>
              <a:rPr lang="en-US" sz="2300" kern="0" dirty="0" smtClean="0">
                <a:gradFill>
                  <a:gsLst>
                    <a:gs pos="100000">
                      <a:schemeClr val="bg2"/>
                    </a:gs>
                    <a:gs pos="2000">
                      <a:schemeClr val="bg2"/>
                    </a:gs>
                  </a:gsLst>
                  <a:lin ang="5400000" scaled="0"/>
                </a:gradFill>
                <a:latin typeface="+mj-lt"/>
              </a:rPr>
              <a:t>content </a:t>
            </a:r>
            <a:r>
              <a:rPr lang="en-US" sz="2300" kern="0" dirty="0">
                <a:gradFill>
                  <a:gsLst>
                    <a:gs pos="100000">
                      <a:schemeClr val="bg2"/>
                    </a:gs>
                    <a:gs pos="2000">
                      <a:schemeClr val="bg2"/>
                    </a:gs>
                  </a:gsLst>
                  <a:lin ang="5400000" scaled="0"/>
                </a:gradFill>
                <a:latin typeface="+mj-lt"/>
              </a:rPr>
              <a:t>ads:</a:t>
            </a:r>
          </a:p>
        </p:txBody>
      </p:sp>
      <p:sp useBgFill="1">
        <p:nvSpPr>
          <p:cNvPr id="12" name="Rectangle 11"/>
          <p:cNvSpPr/>
          <p:nvPr/>
        </p:nvSpPr>
        <p:spPr bwMode="auto">
          <a:xfrm>
            <a:off x="8807450" y="0"/>
            <a:ext cx="336550" cy="5791200"/>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grpSp>
        <p:nvGrpSpPr>
          <p:cNvPr id="7" name="Group 6"/>
          <p:cNvGrpSpPr/>
          <p:nvPr/>
        </p:nvGrpSpPr>
        <p:grpSpPr>
          <a:xfrm>
            <a:off x="3683794" y="1717589"/>
            <a:ext cx="5200713" cy="4480560"/>
            <a:chOff x="3683794" y="1717589"/>
            <a:chExt cx="5200713" cy="4480560"/>
          </a:xfrm>
        </p:grpSpPr>
        <p:grpSp>
          <p:nvGrpSpPr>
            <p:cNvPr id="5" name="Group 4"/>
            <p:cNvGrpSpPr/>
            <p:nvPr/>
          </p:nvGrpSpPr>
          <p:grpSpPr>
            <a:xfrm>
              <a:off x="4389589" y="4213655"/>
              <a:ext cx="3171273" cy="1886725"/>
              <a:chOff x="4933886" y="1719184"/>
              <a:chExt cx="5206127" cy="3097346"/>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886" y="1719184"/>
                <a:ext cx="3413759" cy="2560319"/>
              </a:xfrm>
              <a:prstGeom prst="rect">
                <a:avLst/>
              </a:prstGeom>
              <a:ln>
                <a:solidFill>
                  <a:schemeClr val="tx1"/>
                </a:solidFill>
                <a:miter lim="800000"/>
              </a:ln>
            </p:spPr>
          </p:pic>
          <p:sp>
            <p:nvSpPr>
              <p:cNvPr id="15" name="Rectangle 2"/>
              <p:cNvSpPr/>
              <p:nvPr/>
            </p:nvSpPr>
            <p:spPr bwMode="auto">
              <a:xfrm flipV="1">
                <a:off x="7234963" y="2457346"/>
                <a:ext cx="2905050" cy="2316141"/>
              </a:xfrm>
              <a:custGeom>
                <a:avLst/>
                <a:gdLst>
                  <a:gd name="connsiteX0" fmla="*/ 0 w 1004835"/>
                  <a:gd name="connsiteY0" fmla="*/ 0 h 1734045"/>
                  <a:gd name="connsiteX1" fmla="*/ 1004835 w 1004835"/>
                  <a:gd name="connsiteY1" fmla="*/ 0 h 1734045"/>
                  <a:gd name="connsiteX2" fmla="*/ 1004835 w 1004835"/>
                  <a:gd name="connsiteY2" fmla="*/ 1734045 h 1734045"/>
                  <a:gd name="connsiteX3" fmla="*/ 0 w 1004835"/>
                  <a:gd name="connsiteY3" fmla="*/ 1734045 h 1734045"/>
                  <a:gd name="connsiteX4" fmla="*/ 0 w 1004835"/>
                  <a:gd name="connsiteY4" fmla="*/ 0 h 1734045"/>
                  <a:gd name="connsiteX0" fmla="*/ 0 w 1004835"/>
                  <a:gd name="connsiteY0" fmla="*/ 888398 h 2622443"/>
                  <a:gd name="connsiteX1" fmla="*/ 112103 w 1004835"/>
                  <a:gd name="connsiteY1" fmla="*/ 0 h 2622443"/>
                  <a:gd name="connsiteX2" fmla="*/ 1004835 w 1004835"/>
                  <a:gd name="connsiteY2" fmla="*/ 2622443 h 2622443"/>
                  <a:gd name="connsiteX3" fmla="*/ 0 w 1004835"/>
                  <a:gd name="connsiteY3" fmla="*/ 2622443 h 2622443"/>
                  <a:gd name="connsiteX4" fmla="*/ 0 w 1004835"/>
                  <a:gd name="connsiteY4" fmla="*/ 888398 h 2622443"/>
                  <a:gd name="connsiteX0" fmla="*/ 0 w 1004835"/>
                  <a:gd name="connsiteY0" fmla="*/ 888398 h 2622443"/>
                  <a:gd name="connsiteX1" fmla="*/ 112103 w 1004835"/>
                  <a:gd name="connsiteY1" fmla="*/ 0 h 2622443"/>
                  <a:gd name="connsiteX2" fmla="*/ 712861 w 1004835"/>
                  <a:gd name="connsiteY2" fmla="*/ 1764985 h 2622443"/>
                  <a:gd name="connsiteX3" fmla="*/ 1004835 w 1004835"/>
                  <a:gd name="connsiteY3" fmla="*/ 2622443 h 2622443"/>
                  <a:gd name="connsiteX4" fmla="*/ 0 w 1004835"/>
                  <a:gd name="connsiteY4" fmla="*/ 2622443 h 2622443"/>
                  <a:gd name="connsiteX5" fmla="*/ 0 w 1004835"/>
                  <a:gd name="connsiteY5" fmla="*/ 888398 h 2622443"/>
                  <a:gd name="connsiteX0" fmla="*/ 0 w 1570923"/>
                  <a:gd name="connsiteY0" fmla="*/ 888398 h 2622443"/>
                  <a:gd name="connsiteX1" fmla="*/ 112103 w 1570923"/>
                  <a:gd name="connsiteY1" fmla="*/ 0 h 2622443"/>
                  <a:gd name="connsiteX2" fmla="*/ 1570923 w 1570923"/>
                  <a:gd name="connsiteY2" fmla="*/ 2454035 h 2622443"/>
                  <a:gd name="connsiteX3" fmla="*/ 1004835 w 1570923"/>
                  <a:gd name="connsiteY3" fmla="*/ 2622443 h 2622443"/>
                  <a:gd name="connsiteX4" fmla="*/ 0 w 1570923"/>
                  <a:gd name="connsiteY4" fmla="*/ 2622443 h 2622443"/>
                  <a:gd name="connsiteX5" fmla="*/ 0 w 1570923"/>
                  <a:gd name="connsiteY5" fmla="*/ 888398 h 2622443"/>
                  <a:gd name="connsiteX0" fmla="*/ 0 w 1570923"/>
                  <a:gd name="connsiteY0" fmla="*/ 891203 h 2625248"/>
                  <a:gd name="connsiteX1" fmla="*/ 120517 w 1570923"/>
                  <a:gd name="connsiteY1" fmla="*/ 0 h 2625248"/>
                  <a:gd name="connsiteX2" fmla="*/ 1570923 w 1570923"/>
                  <a:gd name="connsiteY2" fmla="*/ 2456840 h 2625248"/>
                  <a:gd name="connsiteX3" fmla="*/ 1004835 w 1570923"/>
                  <a:gd name="connsiteY3" fmla="*/ 2625248 h 2625248"/>
                  <a:gd name="connsiteX4" fmla="*/ 0 w 1570923"/>
                  <a:gd name="connsiteY4" fmla="*/ 2625248 h 2625248"/>
                  <a:gd name="connsiteX5" fmla="*/ 0 w 1570923"/>
                  <a:gd name="connsiteY5" fmla="*/ 891203 h 2625248"/>
                  <a:gd name="connsiteX0" fmla="*/ 0 w 1587752"/>
                  <a:gd name="connsiteY0" fmla="*/ 891203 h 2625248"/>
                  <a:gd name="connsiteX1" fmla="*/ 120517 w 1587752"/>
                  <a:gd name="connsiteY1" fmla="*/ 0 h 2625248"/>
                  <a:gd name="connsiteX2" fmla="*/ 1587752 w 1587752"/>
                  <a:gd name="connsiteY2" fmla="*/ 2448425 h 2625248"/>
                  <a:gd name="connsiteX3" fmla="*/ 1004835 w 1587752"/>
                  <a:gd name="connsiteY3" fmla="*/ 2625248 h 2625248"/>
                  <a:gd name="connsiteX4" fmla="*/ 0 w 1587752"/>
                  <a:gd name="connsiteY4" fmla="*/ 2625248 h 2625248"/>
                  <a:gd name="connsiteX5" fmla="*/ 0 w 1587752"/>
                  <a:gd name="connsiteY5" fmla="*/ 891203 h 2625248"/>
                  <a:gd name="connsiteX0" fmla="*/ 0 w 1576533"/>
                  <a:gd name="connsiteY0" fmla="*/ 891203 h 2625248"/>
                  <a:gd name="connsiteX1" fmla="*/ 120517 w 1576533"/>
                  <a:gd name="connsiteY1" fmla="*/ 0 h 2625248"/>
                  <a:gd name="connsiteX2" fmla="*/ 1576533 w 1576533"/>
                  <a:gd name="connsiteY2" fmla="*/ 2442815 h 2625248"/>
                  <a:gd name="connsiteX3" fmla="*/ 1004835 w 1576533"/>
                  <a:gd name="connsiteY3" fmla="*/ 2625248 h 2625248"/>
                  <a:gd name="connsiteX4" fmla="*/ 0 w 1576533"/>
                  <a:gd name="connsiteY4" fmla="*/ 2625248 h 2625248"/>
                  <a:gd name="connsiteX5" fmla="*/ 0 w 1576533"/>
                  <a:gd name="connsiteY5" fmla="*/ 891203 h 2625248"/>
                  <a:gd name="connsiteX0" fmla="*/ 0 w 1576533"/>
                  <a:gd name="connsiteY0" fmla="*/ 891203 h 2625248"/>
                  <a:gd name="connsiteX1" fmla="*/ 120517 w 1576533"/>
                  <a:gd name="connsiteY1" fmla="*/ 0 h 2625248"/>
                  <a:gd name="connsiteX2" fmla="*/ 1437889 w 1576533"/>
                  <a:gd name="connsiteY2" fmla="*/ 2213856 h 2625248"/>
                  <a:gd name="connsiteX3" fmla="*/ 1576533 w 1576533"/>
                  <a:gd name="connsiteY3" fmla="*/ 2442815 h 2625248"/>
                  <a:gd name="connsiteX4" fmla="*/ 1004835 w 1576533"/>
                  <a:gd name="connsiteY4" fmla="*/ 2625248 h 2625248"/>
                  <a:gd name="connsiteX5" fmla="*/ 0 w 1576533"/>
                  <a:gd name="connsiteY5" fmla="*/ 2625248 h 2625248"/>
                  <a:gd name="connsiteX6" fmla="*/ 0 w 1576533"/>
                  <a:gd name="connsiteY6" fmla="*/ 891203 h 2625248"/>
                  <a:gd name="connsiteX0" fmla="*/ 0 w 1576533"/>
                  <a:gd name="connsiteY0" fmla="*/ 891461 h 2625506"/>
                  <a:gd name="connsiteX1" fmla="*/ 120517 w 1576533"/>
                  <a:gd name="connsiteY1" fmla="*/ 258 h 2625506"/>
                  <a:gd name="connsiteX2" fmla="*/ 1575911 w 1576533"/>
                  <a:gd name="connsiteY2" fmla="*/ 0 h 2625506"/>
                  <a:gd name="connsiteX3" fmla="*/ 1576533 w 1576533"/>
                  <a:gd name="connsiteY3" fmla="*/ 2443073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1461 h 2625506"/>
                  <a:gd name="connsiteX1" fmla="*/ 120517 w 1576533"/>
                  <a:gd name="connsiteY1" fmla="*/ 258 h 2625506"/>
                  <a:gd name="connsiteX2" fmla="*/ 1575911 w 1576533"/>
                  <a:gd name="connsiteY2" fmla="*/ 0 h 2625506"/>
                  <a:gd name="connsiteX3" fmla="*/ 1576533 w 1576533"/>
                  <a:gd name="connsiteY3" fmla="*/ 1953976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1461 h 2625506"/>
                  <a:gd name="connsiteX1" fmla="*/ 120517 w 1576533"/>
                  <a:gd name="connsiteY1" fmla="*/ 258 h 2625506"/>
                  <a:gd name="connsiteX2" fmla="*/ 1575911 w 1576533"/>
                  <a:gd name="connsiteY2" fmla="*/ 0 h 2625506"/>
                  <a:gd name="connsiteX3" fmla="*/ 1576533 w 1576533"/>
                  <a:gd name="connsiteY3" fmla="*/ 1974029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1461 h 2625506"/>
                  <a:gd name="connsiteX1" fmla="*/ 120517 w 1576533"/>
                  <a:gd name="connsiteY1" fmla="*/ 258 h 2625506"/>
                  <a:gd name="connsiteX2" fmla="*/ 1575911 w 1576533"/>
                  <a:gd name="connsiteY2" fmla="*/ 0 h 2625506"/>
                  <a:gd name="connsiteX3" fmla="*/ 1576533 w 1576533"/>
                  <a:gd name="connsiteY3" fmla="*/ 1541949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1461 h 2625506"/>
                  <a:gd name="connsiteX1" fmla="*/ 141747 w 1576533"/>
                  <a:gd name="connsiteY1" fmla="*/ 258 h 2625506"/>
                  <a:gd name="connsiteX2" fmla="*/ 1575911 w 1576533"/>
                  <a:gd name="connsiteY2" fmla="*/ 0 h 2625506"/>
                  <a:gd name="connsiteX3" fmla="*/ 1576533 w 1576533"/>
                  <a:gd name="connsiteY3" fmla="*/ 1541949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1461 h 2625506"/>
                  <a:gd name="connsiteX1" fmla="*/ 141747 w 1576533"/>
                  <a:gd name="connsiteY1" fmla="*/ 258 h 2625506"/>
                  <a:gd name="connsiteX2" fmla="*/ 1575911 w 1576533"/>
                  <a:gd name="connsiteY2" fmla="*/ 0 h 2625506"/>
                  <a:gd name="connsiteX3" fmla="*/ 1576533 w 1576533"/>
                  <a:gd name="connsiteY3" fmla="*/ 1541949 h 2625506"/>
                  <a:gd name="connsiteX4" fmla="*/ 1004835 w 1576533"/>
                  <a:gd name="connsiteY4" fmla="*/ 2625506 h 2625506"/>
                  <a:gd name="connsiteX5" fmla="*/ 0 w 1576533"/>
                  <a:gd name="connsiteY5" fmla="*/ 2625506 h 2625506"/>
                  <a:gd name="connsiteX6" fmla="*/ 0 w 1576533"/>
                  <a:gd name="connsiteY6" fmla="*/ 891461 h 2625506"/>
                  <a:gd name="connsiteX0" fmla="*/ 0 w 1576533"/>
                  <a:gd name="connsiteY0" fmla="*/ 895536 h 2629581"/>
                  <a:gd name="connsiteX1" fmla="*/ 145993 w 1576533"/>
                  <a:gd name="connsiteY1" fmla="*/ 0 h 2629581"/>
                  <a:gd name="connsiteX2" fmla="*/ 1575911 w 1576533"/>
                  <a:gd name="connsiteY2" fmla="*/ 4075 h 2629581"/>
                  <a:gd name="connsiteX3" fmla="*/ 1576533 w 1576533"/>
                  <a:gd name="connsiteY3" fmla="*/ 1546024 h 2629581"/>
                  <a:gd name="connsiteX4" fmla="*/ 1004835 w 1576533"/>
                  <a:gd name="connsiteY4" fmla="*/ 2629581 h 2629581"/>
                  <a:gd name="connsiteX5" fmla="*/ 0 w 1576533"/>
                  <a:gd name="connsiteY5" fmla="*/ 2629581 h 2629581"/>
                  <a:gd name="connsiteX6" fmla="*/ 0 w 1576533"/>
                  <a:gd name="connsiteY6" fmla="*/ 895536 h 2629581"/>
                  <a:gd name="connsiteX0" fmla="*/ 0 w 1576533"/>
                  <a:gd name="connsiteY0" fmla="*/ 895536 h 2633795"/>
                  <a:gd name="connsiteX1" fmla="*/ 145993 w 1576533"/>
                  <a:gd name="connsiteY1" fmla="*/ 0 h 2633795"/>
                  <a:gd name="connsiteX2" fmla="*/ 1575911 w 1576533"/>
                  <a:gd name="connsiteY2" fmla="*/ 4075 h 2633795"/>
                  <a:gd name="connsiteX3" fmla="*/ 1576533 w 1576533"/>
                  <a:gd name="connsiteY3" fmla="*/ 1546024 h 2633795"/>
                  <a:gd name="connsiteX4" fmla="*/ 1450729 w 1576533"/>
                  <a:gd name="connsiteY4" fmla="*/ 2633795 h 2633795"/>
                  <a:gd name="connsiteX5" fmla="*/ 0 w 1576533"/>
                  <a:gd name="connsiteY5" fmla="*/ 2629581 h 2633795"/>
                  <a:gd name="connsiteX6" fmla="*/ 0 w 1576533"/>
                  <a:gd name="connsiteY6" fmla="*/ 895536 h 2633795"/>
                  <a:gd name="connsiteX0" fmla="*/ 0 w 1894438"/>
                  <a:gd name="connsiteY0" fmla="*/ 895536 h 2633795"/>
                  <a:gd name="connsiteX1" fmla="*/ 145993 w 1894438"/>
                  <a:gd name="connsiteY1" fmla="*/ 0 h 2633795"/>
                  <a:gd name="connsiteX2" fmla="*/ 1575911 w 1894438"/>
                  <a:gd name="connsiteY2" fmla="*/ 4075 h 2633795"/>
                  <a:gd name="connsiteX3" fmla="*/ 1894438 w 1894438"/>
                  <a:gd name="connsiteY3" fmla="*/ 2308726 h 2633795"/>
                  <a:gd name="connsiteX4" fmla="*/ 1450729 w 1894438"/>
                  <a:gd name="connsiteY4" fmla="*/ 2633795 h 2633795"/>
                  <a:gd name="connsiteX5" fmla="*/ 0 w 1894438"/>
                  <a:gd name="connsiteY5" fmla="*/ 2629581 h 2633795"/>
                  <a:gd name="connsiteX6" fmla="*/ 0 w 1894438"/>
                  <a:gd name="connsiteY6" fmla="*/ 895536 h 2633795"/>
                  <a:gd name="connsiteX0" fmla="*/ 0 w 1894438"/>
                  <a:gd name="connsiteY0" fmla="*/ 895536 h 2633795"/>
                  <a:gd name="connsiteX1" fmla="*/ 145993 w 1894438"/>
                  <a:gd name="connsiteY1" fmla="*/ 0 h 2633795"/>
                  <a:gd name="connsiteX2" fmla="*/ 1893816 w 1894438"/>
                  <a:gd name="connsiteY2" fmla="*/ 813129 h 2633795"/>
                  <a:gd name="connsiteX3" fmla="*/ 1894438 w 1894438"/>
                  <a:gd name="connsiteY3" fmla="*/ 2308726 h 2633795"/>
                  <a:gd name="connsiteX4" fmla="*/ 1450729 w 1894438"/>
                  <a:gd name="connsiteY4" fmla="*/ 2633795 h 2633795"/>
                  <a:gd name="connsiteX5" fmla="*/ 0 w 1894438"/>
                  <a:gd name="connsiteY5" fmla="*/ 2629581 h 2633795"/>
                  <a:gd name="connsiteX6" fmla="*/ 0 w 1894438"/>
                  <a:gd name="connsiteY6" fmla="*/ 895536 h 2633795"/>
                  <a:gd name="connsiteX0" fmla="*/ 0 w 1894438"/>
                  <a:gd name="connsiteY0" fmla="*/ 82407 h 1820666"/>
                  <a:gd name="connsiteX1" fmla="*/ 145993 w 1894438"/>
                  <a:gd name="connsiteY1" fmla="*/ 139 h 1820666"/>
                  <a:gd name="connsiteX2" fmla="*/ 1893816 w 1894438"/>
                  <a:gd name="connsiteY2" fmla="*/ 0 h 1820666"/>
                  <a:gd name="connsiteX3" fmla="*/ 1894438 w 1894438"/>
                  <a:gd name="connsiteY3" fmla="*/ 1495597 h 1820666"/>
                  <a:gd name="connsiteX4" fmla="*/ 1450729 w 1894438"/>
                  <a:gd name="connsiteY4" fmla="*/ 1820666 h 1820666"/>
                  <a:gd name="connsiteX5" fmla="*/ 0 w 1894438"/>
                  <a:gd name="connsiteY5" fmla="*/ 1816452 h 1820666"/>
                  <a:gd name="connsiteX6" fmla="*/ 0 w 1894438"/>
                  <a:gd name="connsiteY6" fmla="*/ 82407 h 1820666"/>
                  <a:gd name="connsiteX0" fmla="*/ 0 w 1894438"/>
                  <a:gd name="connsiteY0" fmla="*/ 583852 h 1820666"/>
                  <a:gd name="connsiteX1" fmla="*/ 145993 w 1894438"/>
                  <a:gd name="connsiteY1" fmla="*/ 139 h 1820666"/>
                  <a:gd name="connsiteX2" fmla="*/ 1893816 w 1894438"/>
                  <a:gd name="connsiteY2" fmla="*/ 0 h 1820666"/>
                  <a:gd name="connsiteX3" fmla="*/ 1894438 w 1894438"/>
                  <a:gd name="connsiteY3" fmla="*/ 1495597 h 1820666"/>
                  <a:gd name="connsiteX4" fmla="*/ 1450729 w 1894438"/>
                  <a:gd name="connsiteY4" fmla="*/ 1820666 h 1820666"/>
                  <a:gd name="connsiteX5" fmla="*/ 0 w 1894438"/>
                  <a:gd name="connsiteY5" fmla="*/ 1816452 h 1820666"/>
                  <a:gd name="connsiteX6" fmla="*/ 0 w 1894438"/>
                  <a:gd name="connsiteY6" fmla="*/ 583852 h 1820666"/>
                  <a:gd name="connsiteX0" fmla="*/ 0 w 1894438"/>
                  <a:gd name="connsiteY0" fmla="*/ 1267362 h 1820666"/>
                  <a:gd name="connsiteX1" fmla="*/ 145993 w 1894438"/>
                  <a:gd name="connsiteY1" fmla="*/ 139 h 1820666"/>
                  <a:gd name="connsiteX2" fmla="*/ 1893816 w 1894438"/>
                  <a:gd name="connsiteY2" fmla="*/ 0 h 1820666"/>
                  <a:gd name="connsiteX3" fmla="*/ 1894438 w 1894438"/>
                  <a:gd name="connsiteY3" fmla="*/ 1495597 h 1820666"/>
                  <a:gd name="connsiteX4" fmla="*/ 1450729 w 1894438"/>
                  <a:gd name="connsiteY4" fmla="*/ 1820666 h 1820666"/>
                  <a:gd name="connsiteX5" fmla="*/ 0 w 1894438"/>
                  <a:gd name="connsiteY5" fmla="*/ 1816452 h 1820666"/>
                  <a:gd name="connsiteX6" fmla="*/ 0 w 1894438"/>
                  <a:gd name="connsiteY6" fmla="*/ 1267362 h 1820666"/>
                  <a:gd name="connsiteX0" fmla="*/ 0 w 1894438"/>
                  <a:gd name="connsiteY0" fmla="*/ 1816452 h 1820666"/>
                  <a:gd name="connsiteX1" fmla="*/ 145993 w 1894438"/>
                  <a:gd name="connsiteY1" fmla="*/ 139 h 1820666"/>
                  <a:gd name="connsiteX2" fmla="*/ 1893816 w 1894438"/>
                  <a:gd name="connsiteY2" fmla="*/ 0 h 1820666"/>
                  <a:gd name="connsiteX3" fmla="*/ 1894438 w 1894438"/>
                  <a:gd name="connsiteY3" fmla="*/ 1495597 h 1820666"/>
                  <a:gd name="connsiteX4" fmla="*/ 1450729 w 1894438"/>
                  <a:gd name="connsiteY4" fmla="*/ 1820666 h 1820666"/>
                  <a:gd name="connsiteX5" fmla="*/ 0 w 1894438"/>
                  <a:gd name="connsiteY5" fmla="*/ 1816452 h 1820666"/>
                  <a:gd name="connsiteX0" fmla="*/ 0 w 1894438"/>
                  <a:gd name="connsiteY0" fmla="*/ 1816452 h 1816452"/>
                  <a:gd name="connsiteX1" fmla="*/ 145993 w 1894438"/>
                  <a:gd name="connsiteY1" fmla="*/ 139 h 1816452"/>
                  <a:gd name="connsiteX2" fmla="*/ 1893816 w 1894438"/>
                  <a:gd name="connsiteY2" fmla="*/ 0 h 1816452"/>
                  <a:gd name="connsiteX3" fmla="*/ 1894438 w 1894438"/>
                  <a:gd name="connsiteY3" fmla="*/ 1495597 h 1816452"/>
                  <a:gd name="connsiteX4" fmla="*/ 0 w 1894438"/>
                  <a:gd name="connsiteY4" fmla="*/ 1816452 h 1816452"/>
                  <a:gd name="connsiteX0" fmla="*/ 0 w 1897549"/>
                  <a:gd name="connsiteY0" fmla="*/ 1816452 h 1816452"/>
                  <a:gd name="connsiteX1" fmla="*/ 145993 w 1897549"/>
                  <a:gd name="connsiteY1" fmla="*/ 139 h 1816452"/>
                  <a:gd name="connsiteX2" fmla="*/ 1893816 w 1897549"/>
                  <a:gd name="connsiteY2" fmla="*/ 0 h 1816452"/>
                  <a:gd name="connsiteX3" fmla="*/ 1897549 w 1897549"/>
                  <a:gd name="connsiteY3" fmla="*/ 1428367 h 1816452"/>
                  <a:gd name="connsiteX4" fmla="*/ 0 w 1897549"/>
                  <a:gd name="connsiteY4" fmla="*/ 1816452 h 1816452"/>
                  <a:gd name="connsiteX0" fmla="*/ 0 w 1897549"/>
                  <a:gd name="connsiteY0" fmla="*/ 1816452 h 1816452"/>
                  <a:gd name="connsiteX1" fmla="*/ 145993 w 1897549"/>
                  <a:gd name="connsiteY1" fmla="*/ 139 h 1816452"/>
                  <a:gd name="connsiteX2" fmla="*/ 1893816 w 1897549"/>
                  <a:gd name="connsiteY2" fmla="*/ 0 h 1816452"/>
                  <a:gd name="connsiteX3" fmla="*/ 1897549 w 1897549"/>
                  <a:gd name="connsiteY3" fmla="*/ 1428367 h 1816452"/>
                  <a:gd name="connsiteX4" fmla="*/ 1156493 w 1897549"/>
                  <a:gd name="connsiteY4" fmla="*/ 1585087 h 1816452"/>
                  <a:gd name="connsiteX5" fmla="*/ 0 w 1897549"/>
                  <a:gd name="connsiteY5" fmla="*/ 1816452 h 1816452"/>
                  <a:gd name="connsiteX0" fmla="*/ 0 w 1897549"/>
                  <a:gd name="connsiteY0" fmla="*/ 1816452 h 1816452"/>
                  <a:gd name="connsiteX1" fmla="*/ 145993 w 1897549"/>
                  <a:gd name="connsiteY1" fmla="*/ 139 h 1816452"/>
                  <a:gd name="connsiteX2" fmla="*/ 1893816 w 1897549"/>
                  <a:gd name="connsiteY2" fmla="*/ 0 h 1816452"/>
                  <a:gd name="connsiteX3" fmla="*/ 1897549 w 1897549"/>
                  <a:gd name="connsiteY3" fmla="*/ 1428367 h 1816452"/>
                  <a:gd name="connsiteX4" fmla="*/ 1206266 w 1897549"/>
                  <a:gd name="connsiteY4" fmla="*/ 1794249 h 1816452"/>
                  <a:gd name="connsiteX5" fmla="*/ 0 w 1897549"/>
                  <a:gd name="connsiteY5" fmla="*/ 1816452 h 1816452"/>
                  <a:gd name="connsiteX0" fmla="*/ 0 w 1897549"/>
                  <a:gd name="connsiteY0" fmla="*/ 1816452 h 1816452"/>
                  <a:gd name="connsiteX1" fmla="*/ 145993 w 1897549"/>
                  <a:gd name="connsiteY1" fmla="*/ 139 h 1816452"/>
                  <a:gd name="connsiteX2" fmla="*/ 1893816 w 1897549"/>
                  <a:gd name="connsiteY2" fmla="*/ 0 h 1816452"/>
                  <a:gd name="connsiteX3" fmla="*/ 1897549 w 1897549"/>
                  <a:gd name="connsiteY3" fmla="*/ 1428367 h 1816452"/>
                  <a:gd name="connsiteX4" fmla="*/ 1206266 w 1897549"/>
                  <a:gd name="connsiteY4" fmla="*/ 1797984 h 1816452"/>
                  <a:gd name="connsiteX5" fmla="*/ 0 w 1897549"/>
                  <a:gd name="connsiteY5" fmla="*/ 1816452 h 1816452"/>
                  <a:gd name="connsiteX0" fmla="*/ 0 w 1897549"/>
                  <a:gd name="connsiteY0" fmla="*/ 1816452 h 1820394"/>
                  <a:gd name="connsiteX1" fmla="*/ 145993 w 1897549"/>
                  <a:gd name="connsiteY1" fmla="*/ 139 h 1820394"/>
                  <a:gd name="connsiteX2" fmla="*/ 1893816 w 1897549"/>
                  <a:gd name="connsiteY2" fmla="*/ 0 h 1820394"/>
                  <a:gd name="connsiteX3" fmla="*/ 1897549 w 1897549"/>
                  <a:gd name="connsiteY3" fmla="*/ 1428367 h 1820394"/>
                  <a:gd name="connsiteX4" fmla="*/ 1200044 w 1897549"/>
                  <a:gd name="connsiteY4" fmla="*/ 1820394 h 1820394"/>
                  <a:gd name="connsiteX5" fmla="*/ 0 w 1897549"/>
                  <a:gd name="connsiteY5" fmla="*/ 1816452 h 1820394"/>
                  <a:gd name="connsiteX0" fmla="*/ 0 w 1897549"/>
                  <a:gd name="connsiteY0" fmla="*/ 1816452 h 1816659"/>
                  <a:gd name="connsiteX1" fmla="*/ 145993 w 1897549"/>
                  <a:gd name="connsiteY1" fmla="*/ 139 h 1816659"/>
                  <a:gd name="connsiteX2" fmla="*/ 1893816 w 1897549"/>
                  <a:gd name="connsiteY2" fmla="*/ 0 h 1816659"/>
                  <a:gd name="connsiteX3" fmla="*/ 1897549 w 1897549"/>
                  <a:gd name="connsiteY3" fmla="*/ 1428367 h 1816659"/>
                  <a:gd name="connsiteX4" fmla="*/ 1196933 w 1897549"/>
                  <a:gd name="connsiteY4" fmla="*/ 1816659 h 1816659"/>
                  <a:gd name="connsiteX5" fmla="*/ 0 w 1897549"/>
                  <a:gd name="connsiteY5" fmla="*/ 1816452 h 1816659"/>
                  <a:gd name="connsiteX0" fmla="*/ 0 w 1897549"/>
                  <a:gd name="connsiteY0" fmla="*/ 1816452 h 1816659"/>
                  <a:gd name="connsiteX1" fmla="*/ 67707 w 1897549"/>
                  <a:gd name="connsiteY1" fmla="*/ 942662 h 1816659"/>
                  <a:gd name="connsiteX2" fmla="*/ 145993 w 1897549"/>
                  <a:gd name="connsiteY2" fmla="*/ 139 h 1816659"/>
                  <a:gd name="connsiteX3" fmla="*/ 1893816 w 1897549"/>
                  <a:gd name="connsiteY3" fmla="*/ 0 h 1816659"/>
                  <a:gd name="connsiteX4" fmla="*/ 1897549 w 1897549"/>
                  <a:gd name="connsiteY4" fmla="*/ 1428367 h 1816659"/>
                  <a:gd name="connsiteX5" fmla="*/ 1196933 w 1897549"/>
                  <a:gd name="connsiteY5" fmla="*/ 1816659 h 1816659"/>
                  <a:gd name="connsiteX6" fmla="*/ 0 w 1897549"/>
                  <a:gd name="connsiteY6" fmla="*/ 1816452 h 1816659"/>
                  <a:gd name="connsiteX0" fmla="*/ 0 w 1897549"/>
                  <a:gd name="connsiteY0" fmla="*/ 1816452 h 1816659"/>
                  <a:gd name="connsiteX1" fmla="*/ 2380 w 1897549"/>
                  <a:gd name="connsiteY1" fmla="*/ 953867 h 1816659"/>
                  <a:gd name="connsiteX2" fmla="*/ 145993 w 1897549"/>
                  <a:gd name="connsiteY2" fmla="*/ 139 h 1816659"/>
                  <a:gd name="connsiteX3" fmla="*/ 1893816 w 1897549"/>
                  <a:gd name="connsiteY3" fmla="*/ 0 h 1816659"/>
                  <a:gd name="connsiteX4" fmla="*/ 1897549 w 1897549"/>
                  <a:gd name="connsiteY4" fmla="*/ 1428367 h 1816659"/>
                  <a:gd name="connsiteX5" fmla="*/ 1196933 w 1897549"/>
                  <a:gd name="connsiteY5" fmla="*/ 1816659 h 1816659"/>
                  <a:gd name="connsiteX6" fmla="*/ 0 w 1897549"/>
                  <a:gd name="connsiteY6" fmla="*/ 1816452 h 1816659"/>
                  <a:gd name="connsiteX0" fmla="*/ 0 w 1897549"/>
                  <a:gd name="connsiteY0" fmla="*/ 1816452 h 1816452"/>
                  <a:gd name="connsiteX1" fmla="*/ 2380 w 1897549"/>
                  <a:gd name="connsiteY1" fmla="*/ 953867 h 1816452"/>
                  <a:gd name="connsiteX2" fmla="*/ 145993 w 1897549"/>
                  <a:gd name="connsiteY2" fmla="*/ 139 h 1816452"/>
                  <a:gd name="connsiteX3" fmla="*/ 1893816 w 1897549"/>
                  <a:gd name="connsiteY3" fmla="*/ 0 h 1816452"/>
                  <a:gd name="connsiteX4" fmla="*/ 1897549 w 1897549"/>
                  <a:gd name="connsiteY4" fmla="*/ 1428367 h 1816452"/>
                  <a:gd name="connsiteX5" fmla="*/ 648272 w 1897549"/>
                  <a:gd name="connsiteY5" fmla="*/ 1808320 h 1816452"/>
                  <a:gd name="connsiteX6" fmla="*/ 0 w 1897549"/>
                  <a:gd name="connsiteY6" fmla="*/ 1816452 h 181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7549" h="1816452">
                    <a:moveTo>
                      <a:pt x="0" y="1816452"/>
                    </a:moveTo>
                    <a:cubicBezTo>
                      <a:pt x="793" y="1528924"/>
                      <a:pt x="1587" y="1241395"/>
                      <a:pt x="2380" y="953867"/>
                    </a:cubicBezTo>
                    <a:lnTo>
                      <a:pt x="145993" y="139"/>
                    </a:lnTo>
                    <a:lnTo>
                      <a:pt x="1893816" y="0"/>
                    </a:lnTo>
                    <a:cubicBezTo>
                      <a:pt x="1894023" y="814358"/>
                      <a:pt x="1897342" y="614009"/>
                      <a:pt x="1897549" y="1428367"/>
                    </a:cubicBezTo>
                    <a:lnTo>
                      <a:pt x="648272" y="1808320"/>
                    </a:lnTo>
                    <a:lnTo>
                      <a:pt x="0" y="1816452"/>
                    </a:lnTo>
                    <a:close/>
                  </a:path>
                </a:pathLst>
              </a:custGeom>
              <a:gradFill flip="none" rotWithShape="1">
                <a:gsLst>
                  <a:gs pos="0">
                    <a:srgbClr val="000000">
                      <a:alpha val="71000"/>
                    </a:srgbClr>
                  </a:gs>
                  <a:gs pos="100000">
                    <a:srgbClr val="000000">
                      <a:alpha val="0"/>
                    </a:srgbClr>
                  </a:gs>
                </a:gsLst>
                <a:lin ang="189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5524" y="2987958"/>
                <a:ext cx="2669715" cy="1828572"/>
              </a:xfrm>
              <a:prstGeom prst="rect">
                <a:avLst/>
              </a:prstGeom>
              <a:solidFill>
                <a:schemeClr val="bg1"/>
              </a:solidFill>
              <a:ln>
                <a:solidFill>
                  <a:schemeClr val="tx1"/>
                </a:solidFill>
                <a:miter lim="800000"/>
              </a:ln>
            </p:spPr>
          </p:pic>
        </p:gr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5002" y="1830395"/>
              <a:ext cx="4298741" cy="2259691"/>
            </a:xfrm>
            <a:prstGeom prst="rect">
              <a:avLst/>
            </a:prstGeom>
          </p:spPr>
        </p:pic>
        <p:sp>
          <p:nvSpPr>
            <p:cNvPr id="3" name="Rectangle 2"/>
            <p:cNvSpPr/>
            <p:nvPr/>
          </p:nvSpPr>
          <p:spPr bwMode="auto">
            <a:xfrm>
              <a:off x="3683794" y="1717589"/>
              <a:ext cx="5200713" cy="4480560"/>
            </a:xfrm>
            <a:prstGeom prst="rect">
              <a:avLst/>
            </a:prstGeom>
            <a:noFill/>
            <a:ln>
              <a:solidFill>
                <a:schemeClr val="bg1">
                  <a:lumMod val="50000"/>
                </a:schemeClr>
              </a:solidFill>
            </a:ln>
          </p:spPr>
          <p:txBody>
            <a:bodyPr wrap="square" tIns="91440">
              <a:noAutofit/>
            </a:bodyPr>
            <a:lstStyle/>
            <a:p>
              <a:endParaRPr lang="en-US" dirty="0">
                <a:solidFill>
                  <a:schemeClr val="tx1"/>
                </a:solidFill>
              </a:endParaRPr>
            </a:p>
          </p:txBody>
        </p:sp>
      </p:grpSp>
    </p:spTree>
    <p:extLst>
      <p:ext uri="{BB962C8B-B14F-4D97-AF65-F5344CB8AC3E}">
        <p14:creationId xmlns:p14="http://schemas.microsoft.com/office/powerpoint/2010/main" val="33045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750"/>
                            </p:stCondLst>
                            <p:childTnLst>
                              <p:par>
                                <p:cTn id="9" presetID="2" presetClass="entr" presetSubtype="1"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175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0525" y="1973276"/>
            <a:ext cx="8405715" cy="3852765"/>
          </a:xfrm>
          <a:prstGeom prst="rect">
            <a:avLst/>
          </a:prstGeom>
          <a:solidFill>
            <a:schemeClr val="bg2">
              <a:lumMod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2" name="Title 1"/>
          <p:cNvSpPr>
            <a:spLocks noGrp="1"/>
          </p:cNvSpPr>
          <p:nvPr>
            <p:ph type="title"/>
          </p:nvPr>
        </p:nvSpPr>
        <p:spPr>
          <a:xfrm>
            <a:off x="389436" y="228599"/>
            <a:ext cx="4230189" cy="1578894"/>
          </a:xfrm>
        </p:spPr>
        <p:txBody>
          <a:bodyPr/>
          <a:lstStyle/>
          <a:p>
            <a:r>
              <a:rPr lang="en-US" sz="4300" dirty="0"/>
              <a:t>Optimizing for the holiday season</a:t>
            </a:r>
            <a:r>
              <a:rPr lang="en-US" sz="4400" dirty="0"/>
              <a:t/>
            </a:r>
            <a:br>
              <a:rPr lang="en-US" sz="4400" dirty="0"/>
            </a:br>
            <a:r>
              <a:rPr lang="en-US" sz="2800" dirty="0">
                <a:gradFill>
                  <a:gsLst>
                    <a:gs pos="0">
                      <a:schemeClr val="accent5"/>
                    </a:gs>
                    <a:gs pos="100000">
                      <a:schemeClr val="accent5"/>
                    </a:gs>
                  </a:gsLst>
                  <a:lin ang="5400000" scaled="0"/>
                </a:gradFill>
              </a:rPr>
              <a:t>Mobile ads</a:t>
            </a:r>
          </a:p>
        </p:txBody>
      </p:sp>
      <p:sp>
        <p:nvSpPr>
          <p:cNvPr id="8" name="Content Placeholder 3"/>
          <p:cNvSpPr txBox="1">
            <a:spLocks/>
          </p:cNvSpPr>
          <p:nvPr/>
        </p:nvSpPr>
        <p:spPr>
          <a:xfrm>
            <a:off x="330950" y="2027769"/>
            <a:ext cx="2514295" cy="4237112"/>
          </a:xfrm>
          <a:prstGeom prst="rect">
            <a:avLst/>
          </a:prstGeom>
        </p:spPr>
        <p:txBody>
          <a:bodyPr/>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169863" lvl="1" indent="-169863">
              <a:spcAft>
                <a:spcPts val="600"/>
              </a:spcAft>
              <a:buClr>
                <a:schemeClr val="tx2"/>
              </a:buClr>
            </a:pPr>
            <a:endParaRPr lang="en-US" sz="1200" dirty="0"/>
          </a:p>
        </p:txBody>
      </p:sp>
      <p:sp>
        <p:nvSpPr>
          <p:cNvPr id="9" name="Rectangle 3"/>
          <p:cNvSpPr/>
          <p:nvPr/>
        </p:nvSpPr>
        <p:spPr>
          <a:xfrm>
            <a:off x="4593382" y="299530"/>
            <a:ext cx="4318970" cy="1495794"/>
          </a:xfrm>
          <a:prstGeom prst="rect">
            <a:avLst/>
          </a:prstGeom>
        </p:spPr>
        <p:txBody>
          <a:bodyPr wrap="square" lIns="0" rIns="0">
            <a:spAutoFit/>
          </a:bodyPr>
          <a:lstStyle/>
          <a:p>
            <a:pPr marL="285750" indent="-285750">
              <a:lnSpc>
                <a:spcPct val="90000"/>
              </a:lnSpc>
              <a:spcBef>
                <a:spcPct val="20000"/>
              </a:spcBef>
              <a:spcAft>
                <a:spcPts val="600"/>
              </a:spcAft>
              <a:buSzPct val="90000"/>
              <a:buFont typeface="Arial" pitchFamily="34" charset="0"/>
              <a:buChar char="•"/>
            </a:pPr>
            <a:r>
              <a:rPr lang="en-US" kern="0" spc="-20" dirty="0">
                <a:gradFill>
                  <a:gsLst>
                    <a:gs pos="100000">
                      <a:schemeClr val="tx1">
                        <a:lumMod val="75000"/>
                        <a:lumOff val="25000"/>
                      </a:schemeClr>
                    </a:gs>
                    <a:gs pos="1000">
                      <a:schemeClr val="tx1">
                        <a:lumMod val="75000"/>
                        <a:lumOff val="25000"/>
                      </a:schemeClr>
                    </a:gs>
                  </a:gsLst>
                  <a:lin ang="5400000" scaled="0"/>
                </a:gradFill>
              </a:rPr>
              <a:t>In December 2011, mobile shoppers contributed 14.6% of traffic and 11.0% of sales on retail sites. (1)</a:t>
            </a:r>
          </a:p>
          <a:p>
            <a:pPr marL="285750" indent="-285750">
              <a:lnSpc>
                <a:spcPct val="90000"/>
              </a:lnSpc>
              <a:spcBef>
                <a:spcPct val="20000"/>
              </a:spcBef>
              <a:spcAft>
                <a:spcPts val="600"/>
              </a:spcAft>
              <a:buSzPct val="90000"/>
              <a:buFont typeface="Arial" pitchFamily="34" charset="0"/>
              <a:buChar char="•"/>
            </a:pPr>
            <a:r>
              <a:rPr lang="en-US" kern="0" spc="-20" dirty="0">
                <a:gradFill>
                  <a:gsLst>
                    <a:gs pos="100000">
                      <a:schemeClr val="tx1">
                        <a:lumMod val="75000"/>
                        <a:lumOff val="25000"/>
                      </a:schemeClr>
                    </a:gs>
                    <a:gs pos="1000">
                      <a:schemeClr val="tx1">
                        <a:lumMod val="75000"/>
                        <a:lumOff val="25000"/>
                      </a:schemeClr>
                    </a:gs>
                  </a:gsLst>
                  <a:lin ang="5400000" scaled="0"/>
                </a:gradFill>
              </a:rPr>
              <a:t>IBM predicts that by December 2012 mobile sales will double and exceed 20% of site sales. (1)</a:t>
            </a:r>
          </a:p>
          <a:p>
            <a:pPr marL="285750" indent="-285750">
              <a:lnSpc>
                <a:spcPct val="90000"/>
              </a:lnSpc>
              <a:spcBef>
                <a:spcPct val="20000"/>
              </a:spcBef>
              <a:spcAft>
                <a:spcPts val="600"/>
              </a:spcAft>
              <a:buSzPct val="90000"/>
              <a:buFont typeface="Arial" pitchFamily="34" charset="0"/>
              <a:buChar char="•"/>
            </a:pPr>
            <a:r>
              <a:rPr lang="en-US" kern="0" spc="-20" dirty="0">
                <a:gradFill>
                  <a:gsLst>
                    <a:gs pos="100000">
                      <a:schemeClr val="tx1">
                        <a:lumMod val="75000"/>
                        <a:lumOff val="25000"/>
                      </a:schemeClr>
                    </a:gs>
                    <a:gs pos="1000">
                      <a:schemeClr val="tx1">
                        <a:lumMod val="75000"/>
                        <a:lumOff val="25000"/>
                      </a:schemeClr>
                    </a:gs>
                  </a:gsLst>
                  <a:lin ang="5400000" scaled="0"/>
                </a:gradFill>
              </a:rPr>
              <a:t>Use Bing Ads rich mobile targeting options for mobile success this year.</a:t>
            </a:r>
          </a:p>
        </p:txBody>
      </p:sp>
      <p:sp>
        <p:nvSpPr>
          <p:cNvPr id="14" name="Text Placeholder 4"/>
          <p:cNvSpPr txBox="1">
            <a:spLocks/>
          </p:cNvSpPr>
          <p:nvPr/>
        </p:nvSpPr>
        <p:spPr>
          <a:xfrm>
            <a:off x="381994" y="1982705"/>
            <a:ext cx="8413214" cy="505972"/>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indent="0">
              <a:buClr>
                <a:srgbClr val="557EB9"/>
              </a:buClr>
              <a:buSzPct val="90000"/>
              <a:buNone/>
              <a:defRPr/>
            </a:pPr>
            <a:r>
              <a:rPr lang="en-US" sz="1600" b="1" kern="0" dirty="0" smtClean="0">
                <a:gradFill>
                  <a:gsLst>
                    <a:gs pos="100000">
                      <a:schemeClr val="accent5"/>
                    </a:gs>
                    <a:gs pos="1000">
                      <a:schemeClr val="accent5"/>
                    </a:gs>
                  </a:gsLst>
                  <a:lin ang="5400000" scaled="0"/>
                </a:gradFill>
              </a:rPr>
              <a:t>Percentage of Total </a:t>
            </a:r>
            <a:r>
              <a:rPr lang="en-US" sz="1600" b="1" kern="0" dirty="0" err="1" smtClean="0">
                <a:gradFill>
                  <a:gsLst>
                    <a:gs pos="100000">
                      <a:schemeClr val="accent5"/>
                    </a:gs>
                    <a:gs pos="1000">
                      <a:schemeClr val="accent5"/>
                    </a:gs>
                  </a:gsLst>
                  <a:lin ang="5400000" scaled="0"/>
                </a:gradFill>
              </a:rPr>
              <a:t>eCommerce</a:t>
            </a:r>
            <a:r>
              <a:rPr lang="en-US" sz="1600" b="1" kern="0" dirty="0" smtClean="0">
                <a:gradFill>
                  <a:gsLst>
                    <a:gs pos="100000">
                      <a:schemeClr val="accent5"/>
                    </a:gs>
                    <a:gs pos="1000">
                      <a:schemeClr val="accent5"/>
                    </a:gs>
                  </a:gsLst>
                  <a:lin ang="5400000" scaled="0"/>
                </a:gradFill>
              </a:rPr>
              <a:t> Dollars Spent via Mobile or Tablet Device</a:t>
            </a:r>
            <a:endParaRPr lang="en-US" sz="1600" b="1" kern="0" dirty="0">
              <a:gradFill>
                <a:gsLst>
                  <a:gs pos="100000">
                    <a:schemeClr val="accent5"/>
                  </a:gs>
                  <a:gs pos="1000">
                    <a:schemeClr val="accent5"/>
                  </a:gs>
                </a:gsLst>
                <a:lin ang="5400000" scaled="0"/>
              </a:gradFill>
            </a:endParaRPr>
          </a:p>
        </p:txBody>
      </p:sp>
      <p:sp>
        <p:nvSpPr>
          <p:cNvPr id="15" name="Text Placeholder 4"/>
          <p:cNvSpPr txBox="1">
            <a:spLocks/>
          </p:cNvSpPr>
          <p:nvPr/>
        </p:nvSpPr>
        <p:spPr>
          <a:xfrm>
            <a:off x="4669451" y="5475967"/>
            <a:ext cx="3957888" cy="194376"/>
          </a:xfrm>
          <a:prstGeom prst="rect">
            <a:avLst/>
          </a:prstGeom>
        </p:spPr>
        <p:txBody>
          <a:bodyPr lIns="100584" tIns="137160" rIns="45720" bIns="0" anchor="ctr"/>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marR="0" lvl="0" indent="0" algn="r" defTabSz="912813" rtl="0" eaLnBrk="1" fontAlgn="base" latinLnBrk="0" hangingPunct="1">
              <a:lnSpc>
                <a:spcPts val="1200"/>
              </a:lnSpc>
              <a:spcBef>
                <a:spcPts val="0"/>
              </a:spcBef>
              <a:spcAft>
                <a:spcPct val="0"/>
              </a:spcAft>
              <a:buClr>
                <a:srgbClr val="557EB9"/>
              </a:buClr>
              <a:buSzPct val="90000"/>
              <a:buFontTx/>
              <a:buNone/>
              <a:tabLst/>
              <a:defRPr/>
            </a:pPr>
            <a:r>
              <a:rPr kumimoji="0" lang="en-US" sz="1050" b="0" i="0" u="none" strike="noStrike" kern="0" cap="none" normalizeH="0" noProof="0" dirty="0" smtClean="0">
                <a:ln>
                  <a:noFill/>
                </a:ln>
                <a:gradFill>
                  <a:gsLst>
                    <a:gs pos="100000">
                      <a:schemeClr val="tx1">
                        <a:lumMod val="75000"/>
                        <a:lumOff val="25000"/>
                      </a:schemeClr>
                    </a:gs>
                    <a:gs pos="1000">
                      <a:schemeClr val="tx1">
                        <a:lumMod val="75000"/>
                        <a:lumOff val="25000"/>
                      </a:schemeClr>
                    </a:gs>
                  </a:gsLst>
                  <a:lin ang="5400000" scaled="0"/>
                </a:gradFill>
                <a:effectLst/>
                <a:uLnTx/>
                <a:uFillTx/>
              </a:rPr>
              <a:t>Source: </a:t>
            </a:r>
            <a:r>
              <a:rPr kumimoji="0" lang="en-US" sz="1050" b="0" i="0" u="none" strike="noStrike" kern="0" cap="none" normalizeH="0" noProof="0" dirty="0" err="1" smtClean="0">
                <a:ln>
                  <a:noFill/>
                </a:ln>
                <a:gradFill>
                  <a:gsLst>
                    <a:gs pos="100000">
                      <a:schemeClr val="tx1">
                        <a:lumMod val="75000"/>
                        <a:lumOff val="25000"/>
                      </a:schemeClr>
                    </a:gs>
                    <a:gs pos="1000">
                      <a:schemeClr val="tx1">
                        <a:lumMod val="75000"/>
                        <a:lumOff val="25000"/>
                      </a:schemeClr>
                    </a:gs>
                  </a:gsLst>
                  <a:lin ang="5400000" scaled="0"/>
                </a:gradFill>
                <a:effectLst/>
                <a:uLnTx/>
                <a:uFillTx/>
              </a:rPr>
              <a:t>comScore</a:t>
            </a:r>
            <a:r>
              <a:rPr kumimoji="0" lang="en-US" sz="1050" b="0" i="0" u="none" strike="noStrike" kern="0" cap="none" normalizeH="0" noProof="0" dirty="0" smtClean="0">
                <a:ln>
                  <a:noFill/>
                </a:ln>
                <a:gradFill>
                  <a:gsLst>
                    <a:gs pos="100000">
                      <a:schemeClr val="tx1">
                        <a:lumMod val="75000"/>
                        <a:lumOff val="25000"/>
                      </a:schemeClr>
                    </a:gs>
                    <a:gs pos="1000">
                      <a:schemeClr val="tx1">
                        <a:lumMod val="75000"/>
                        <a:lumOff val="25000"/>
                      </a:schemeClr>
                    </a:gs>
                  </a:gsLst>
                  <a:lin ang="5400000" scaled="0"/>
                </a:gradFill>
                <a:effectLst/>
                <a:uLnTx/>
                <a:uFillTx/>
              </a:rPr>
              <a:t> Mobile Measurements</a:t>
            </a:r>
            <a:endParaRPr kumimoji="0" lang="en-US" sz="1050" b="0" i="0" u="none" strike="noStrike" kern="0" cap="none" normalizeH="0" baseline="30000" noProof="0" dirty="0">
              <a:ln>
                <a:noFill/>
              </a:ln>
              <a:gradFill>
                <a:gsLst>
                  <a:gs pos="100000">
                    <a:schemeClr val="tx1">
                      <a:lumMod val="75000"/>
                      <a:lumOff val="25000"/>
                    </a:schemeClr>
                  </a:gs>
                  <a:gs pos="1000">
                    <a:schemeClr val="tx1">
                      <a:lumMod val="75000"/>
                      <a:lumOff val="25000"/>
                    </a:schemeClr>
                  </a:gs>
                </a:gsLst>
                <a:lin ang="5400000" scaled="0"/>
              </a:gradFill>
              <a:effectLst/>
              <a:uLnTx/>
              <a:uFillTx/>
            </a:endParaRPr>
          </a:p>
        </p:txBody>
      </p:sp>
      <p:graphicFrame>
        <p:nvGraphicFramePr>
          <p:cNvPr id="3" name="Chart 2"/>
          <p:cNvGraphicFramePr/>
          <p:nvPr>
            <p:extLst>
              <p:ext uri="{D42A27DB-BD31-4B8C-83A1-F6EECF244321}">
                <p14:modId xmlns:p14="http://schemas.microsoft.com/office/powerpoint/2010/main" val="2816727039"/>
              </p:ext>
            </p:extLst>
          </p:nvPr>
        </p:nvGraphicFramePr>
        <p:xfrm>
          <a:off x="2572829" y="2526090"/>
          <a:ext cx="5864161" cy="2919638"/>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4"/>
          <p:cNvSpPr txBox="1">
            <a:spLocks/>
          </p:cNvSpPr>
          <p:nvPr/>
        </p:nvSpPr>
        <p:spPr>
          <a:xfrm>
            <a:off x="3524388" y="2818614"/>
            <a:ext cx="2280951" cy="645914"/>
          </a:xfrm>
          <a:prstGeom prst="homePlate">
            <a:avLst/>
          </a:prstGeom>
          <a:solidFill>
            <a:srgbClr val="FFA615"/>
          </a:solidFill>
        </p:spPr>
        <p:txBody>
          <a:bodyPr lIns="91440" tIns="45720" rIns="45720" bIns="45720"/>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indent="0">
              <a:lnSpc>
                <a:spcPct val="85000"/>
              </a:lnSpc>
              <a:buClr>
                <a:srgbClr val="557EB9"/>
              </a:buClr>
              <a:buSzPct val="90000"/>
              <a:buNone/>
              <a:defRPr/>
            </a:pPr>
            <a:r>
              <a:rPr lang="en-US" sz="1100" kern="0" dirty="0" smtClean="0">
                <a:gradFill>
                  <a:gsLst>
                    <a:gs pos="100000">
                      <a:schemeClr val="tx2"/>
                    </a:gs>
                    <a:gs pos="1000">
                      <a:schemeClr val="tx2"/>
                    </a:gs>
                  </a:gsLst>
                  <a:lin ang="5400000" scaled="0"/>
                </a:gradFill>
              </a:rPr>
              <a:t>Spike in percentage of </a:t>
            </a:r>
            <a:r>
              <a:rPr lang="en-US" sz="1100" kern="0" dirty="0" err="1" smtClean="0">
                <a:gradFill>
                  <a:gsLst>
                    <a:gs pos="100000">
                      <a:schemeClr val="tx2"/>
                    </a:gs>
                    <a:gs pos="1000">
                      <a:schemeClr val="tx2"/>
                    </a:gs>
                  </a:gsLst>
                  <a:lin ang="5400000" scaled="0"/>
                </a:gradFill>
              </a:rPr>
              <a:t>eCommerce</a:t>
            </a:r>
            <a:r>
              <a:rPr lang="en-US" sz="1100" kern="0" dirty="0" smtClean="0">
                <a:gradFill>
                  <a:gsLst>
                    <a:gs pos="100000">
                      <a:schemeClr val="tx2"/>
                    </a:gs>
                    <a:gs pos="1000">
                      <a:schemeClr val="tx2"/>
                    </a:gs>
                  </a:gsLst>
                  <a:lin ang="5400000" scaled="0"/>
                </a:gradFill>
              </a:rPr>
              <a:t> sales via mobile coincides with surge in </a:t>
            </a:r>
            <a:br>
              <a:rPr lang="en-US" sz="1100" kern="0" dirty="0" smtClean="0">
                <a:gradFill>
                  <a:gsLst>
                    <a:gs pos="100000">
                      <a:schemeClr val="tx2"/>
                    </a:gs>
                    <a:gs pos="1000">
                      <a:schemeClr val="tx2"/>
                    </a:gs>
                  </a:gsLst>
                  <a:lin ang="5400000" scaled="0"/>
                </a:gradFill>
              </a:rPr>
            </a:br>
            <a:r>
              <a:rPr lang="en-US" sz="1100" kern="0" dirty="0" smtClean="0">
                <a:gradFill>
                  <a:gsLst>
                    <a:gs pos="100000">
                      <a:schemeClr val="tx2"/>
                    </a:gs>
                    <a:gs pos="1000">
                      <a:schemeClr val="tx2"/>
                    </a:gs>
                  </a:gsLst>
                  <a:lin ang="5400000" scaled="0"/>
                </a:gradFill>
              </a:rPr>
              <a:t>tablet ownership</a:t>
            </a:r>
            <a:endParaRPr lang="en-US" sz="1100" kern="0" dirty="0">
              <a:gradFill>
                <a:gsLst>
                  <a:gs pos="100000">
                    <a:schemeClr val="tx2"/>
                  </a:gs>
                  <a:gs pos="1000">
                    <a:schemeClr val="tx2"/>
                  </a:gs>
                </a:gsLst>
                <a:lin ang="5400000" scaled="0"/>
              </a:gra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995" y="2640305"/>
            <a:ext cx="1378170" cy="3202742"/>
          </a:xfrm>
          <a:prstGeom prst="rect">
            <a:avLst/>
          </a:prstGeom>
        </p:spPr>
      </p:pic>
      <p:pic>
        <p:nvPicPr>
          <p:cNvPr id="1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3498" r="-11787"/>
          <a:stretch/>
        </p:blipFill>
        <p:spPr bwMode="auto">
          <a:xfrm>
            <a:off x="2505075" y="2423826"/>
            <a:ext cx="6276975" cy="3394181"/>
          </a:xfrm>
          <a:prstGeom prst="rect">
            <a:avLst/>
          </a:prstGeom>
          <a:solidFill>
            <a:schemeClr val="bg1"/>
          </a:solidFill>
          <a:ln>
            <a:solidFill>
              <a:schemeClr val="bg1">
                <a:lumMod val="50000"/>
              </a:schemeClr>
            </a:solidFill>
          </a:ln>
          <a:extLst/>
        </p:spPr>
      </p:pic>
      <p:sp useBgFill="1">
        <p:nvSpPr>
          <p:cNvPr id="17" name="Rectangle 16"/>
          <p:cNvSpPr/>
          <p:nvPr/>
        </p:nvSpPr>
        <p:spPr bwMode="auto">
          <a:xfrm flipV="1">
            <a:off x="0" y="5842000"/>
            <a:ext cx="9144000" cy="1016000"/>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7" name="TextBox 6"/>
          <p:cNvSpPr txBox="1"/>
          <p:nvPr/>
        </p:nvSpPr>
        <p:spPr>
          <a:xfrm>
            <a:off x="404960" y="5902997"/>
            <a:ext cx="4809715" cy="273383"/>
          </a:xfrm>
          <a:prstGeom prst="rect">
            <a:avLst/>
          </a:prstGeom>
          <a:noFill/>
        </p:spPr>
        <p:txBody>
          <a:bodyPr wrap="none" lIns="91440" tIns="0" rIns="91440" bIns="0" rtlCol="0" anchor="b" anchorCtr="0">
            <a:noAutofit/>
          </a:bodyPr>
          <a:lstStyle/>
          <a:p>
            <a:pPr>
              <a:lnSpc>
                <a:spcPct val="95000"/>
              </a:lnSpc>
              <a:spcBef>
                <a:spcPts val="1075"/>
              </a:spcBef>
              <a:buClr>
                <a:srgbClr val="4D4D4D"/>
              </a:buClr>
            </a:pPr>
            <a:r>
              <a:rPr lang="en-US" sz="900" dirty="0" smtClean="0">
                <a:gradFill>
                  <a:gsLst>
                    <a:gs pos="100000">
                      <a:schemeClr val="tx1">
                        <a:lumMod val="75000"/>
                        <a:lumOff val="25000"/>
                      </a:schemeClr>
                    </a:gs>
                    <a:gs pos="1000">
                      <a:schemeClr val="tx1">
                        <a:lumMod val="75000"/>
                        <a:lumOff val="25000"/>
                      </a:schemeClr>
                    </a:gs>
                  </a:gsLst>
                  <a:lin ang="5400000" scaled="0"/>
                </a:gradFill>
              </a:rPr>
              <a:t>1 </a:t>
            </a:r>
            <a:r>
              <a:rPr lang="en-US" sz="900" kern="0" dirty="0" err="1" smtClean="0">
                <a:gradFill>
                  <a:gsLst>
                    <a:gs pos="100000">
                      <a:schemeClr val="tx1">
                        <a:lumMod val="75000"/>
                        <a:lumOff val="25000"/>
                      </a:schemeClr>
                    </a:gs>
                    <a:gs pos="1000">
                      <a:schemeClr val="tx1">
                        <a:lumMod val="75000"/>
                        <a:lumOff val="25000"/>
                      </a:schemeClr>
                    </a:gs>
                  </a:gsLst>
                  <a:lin ang="5400000" scaled="0"/>
                </a:gradFill>
              </a:rPr>
              <a:t>eMarketer</a:t>
            </a:r>
            <a:r>
              <a:rPr lang="en-US" sz="900" kern="0" dirty="0">
                <a:gradFill>
                  <a:gsLst>
                    <a:gs pos="100000">
                      <a:schemeClr val="tx1">
                        <a:lumMod val="75000"/>
                        <a:lumOff val="25000"/>
                      </a:schemeClr>
                    </a:gs>
                    <a:gs pos="1000">
                      <a:schemeClr val="tx1">
                        <a:lumMod val="75000"/>
                        <a:lumOff val="25000"/>
                      </a:schemeClr>
                    </a:gs>
                  </a:gsLst>
                  <a:lin ang="5400000" scaled="0"/>
                </a:gradFill>
              </a:rPr>
              <a:t>: What Retailers Can Expect in the 2012 Online Holiday Shopping Season; September </a:t>
            </a:r>
            <a:r>
              <a:rPr lang="en-US" sz="900" kern="0" dirty="0" smtClean="0">
                <a:gradFill>
                  <a:gsLst>
                    <a:gs pos="100000">
                      <a:schemeClr val="tx1">
                        <a:lumMod val="75000"/>
                        <a:lumOff val="25000"/>
                      </a:schemeClr>
                    </a:gs>
                    <a:gs pos="1000">
                      <a:schemeClr val="tx1">
                        <a:lumMod val="75000"/>
                        <a:lumOff val="25000"/>
                      </a:schemeClr>
                    </a:gs>
                  </a:gsLst>
                  <a:lin ang="5400000" scaled="0"/>
                </a:gradFill>
              </a:rPr>
              <a:t>2012</a:t>
            </a:r>
            <a:endParaRPr lang="en-US" sz="900" kern="0" dirty="0">
              <a:gradFill>
                <a:gsLst>
                  <a:gs pos="100000">
                    <a:schemeClr val="tx1">
                      <a:lumMod val="75000"/>
                      <a:lumOff val="25000"/>
                    </a:schemeClr>
                  </a:gs>
                  <a:gs pos="1000">
                    <a:schemeClr val="tx1">
                      <a:lumMod val="75000"/>
                      <a:lumOff val="25000"/>
                    </a:schemeClr>
                  </a:gs>
                </a:gsLst>
                <a:lin ang="5400000" scaled="0"/>
              </a:gradFill>
            </a:endParaRPr>
          </a:p>
        </p:txBody>
      </p:sp>
    </p:spTree>
    <p:extLst>
      <p:ext uri="{BB962C8B-B14F-4D97-AF65-F5344CB8AC3E}">
        <p14:creationId xmlns:p14="http://schemas.microsoft.com/office/powerpoint/2010/main" val="96382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6000" spc="-50" dirty="0">
                <a:solidFill>
                  <a:schemeClr val="bg1">
                    <a:alpha val="99000"/>
                  </a:schemeClr>
                </a:solidFill>
                <a:ea typeface="Segoe UI" pitchFamily="34" charset="0"/>
                <a:cs typeface="Segoe UI" pitchFamily="34" charset="0"/>
              </a:rPr>
              <a:t>Platform &amp; </a:t>
            </a:r>
            <a:r>
              <a:rPr lang="en-US" sz="6000" spc="-50" dirty="0" smtClean="0">
                <a:solidFill>
                  <a:schemeClr val="bg1">
                    <a:alpha val="99000"/>
                  </a:schemeClr>
                </a:solidFill>
                <a:ea typeface="Segoe UI" pitchFamily="34" charset="0"/>
                <a:cs typeface="Segoe UI" pitchFamily="34" charset="0"/>
              </a:rPr>
              <a:t>Tools</a:t>
            </a:r>
            <a:endParaRPr lang="en-US" sz="6000" spc="-50" dirty="0">
              <a:solidFill>
                <a:schemeClr val="bg1">
                  <a:alpha val="99000"/>
                </a:schemeClr>
              </a:solidFill>
              <a:ea typeface="Segoe UI" pitchFamily="34" charset="0"/>
              <a:cs typeface="Segoe UI" pitchFamily="34" charset="0"/>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8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p:nvPr/>
        </p:nvSpPr>
        <p:spPr bwMode="auto">
          <a:xfrm>
            <a:off x="8778240" y="0"/>
            <a:ext cx="365760" cy="6254496"/>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smtClean="0"/>
              <a:t>Helpful tools</a:t>
            </a:r>
            <a:r>
              <a:rPr lang="en-US" dirty="0"/>
              <a:t/>
            </a:r>
            <a:br>
              <a:rPr lang="en-US" dirty="0"/>
            </a:br>
            <a:r>
              <a:rPr lang="en-US" sz="3200" dirty="0">
                <a:gradFill>
                  <a:gsLst>
                    <a:gs pos="0">
                      <a:schemeClr val="accent5"/>
                    </a:gs>
                    <a:gs pos="100000">
                      <a:schemeClr val="accent5"/>
                    </a:gs>
                  </a:gsLst>
                  <a:lin ang="5400000" scaled="0"/>
                </a:gradFill>
              </a:rPr>
              <a:t>Generating keywords in Bing </a:t>
            </a:r>
            <a:r>
              <a:rPr lang="en-US" sz="3200" dirty="0" smtClean="0">
                <a:gradFill>
                  <a:gsLst>
                    <a:gs pos="0">
                      <a:schemeClr val="accent5"/>
                    </a:gs>
                    <a:gs pos="100000">
                      <a:schemeClr val="accent5"/>
                    </a:gs>
                  </a:gsLst>
                  <a:lin ang="5400000" scaled="0"/>
                </a:gradFill>
              </a:rPr>
              <a:t>Ads</a:t>
            </a:r>
            <a:endParaRPr lang="en-US" sz="3200" dirty="0">
              <a:gradFill>
                <a:gsLst>
                  <a:gs pos="0">
                    <a:schemeClr val="accent5"/>
                  </a:gs>
                  <a:gs pos="100000">
                    <a:schemeClr val="accent5"/>
                  </a:gs>
                </a:gsLst>
                <a:lin ang="5400000" scaled="0"/>
              </a:gradFill>
            </a:endParaRPr>
          </a:p>
        </p:txBody>
      </p:sp>
      <p:sp>
        <p:nvSpPr>
          <p:cNvPr id="8" name="Content Placeholder 3"/>
          <p:cNvSpPr txBox="1">
            <a:spLocks/>
          </p:cNvSpPr>
          <p:nvPr/>
        </p:nvSpPr>
        <p:spPr>
          <a:xfrm>
            <a:off x="390525" y="1719263"/>
            <a:ext cx="2220288" cy="2408431"/>
          </a:xfrm>
          <a:prstGeom prst="rect">
            <a:avLst/>
          </a:prstGeom>
        </p:spPr>
        <p:txBody>
          <a:bodyPr lIns="0"/>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nSpc>
                <a:spcPct val="95000"/>
              </a:lnSpc>
              <a:buNone/>
            </a:pPr>
            <a:r>
              <a:rPr lang="en-US" sz="1800" b="1" dirty="0" smtClean="0">
                <a:gradFill>
                  <a:gsLst>
                    <a:gs pos="0">
                      <a:schemeClr val="tx2">
                        <a:lumMod val="100000"/>
                      </a:schemeClr>
                    </a:gs>
                    <a:gs pos="100000">
                      <a:schemeClr val="tx2"/>
                    </a:gs>
                  </a:gsLst>
                  <a:lin ang="5400000" scaled="0"/>
                </a:gradFill>
                <a:ea typeface="Segoe UI" pitchFamily="34" charset="0"/>
                <a:cs typeface="Segoe UI" pitchFamily="34" charset="0"/>
              </a:rPr>
              <a:t>In the tools menu, </a:t>
            </a:r>
            <a:r>
              <a:rPr lang="en-US" sz="1800" dirty="0" smtClean="0"/>
              <a:t>locate </a:t>
            </a:r>
            <a:r>
              <a:rPr lang="en-US" sz="1800" dirty="0"/>
              <a:t>the Research Keywords </a:t>
            </a:r>
            <a:r>
              <a:rPr lang="en-US" sz="1800" dirty="0" smtClean="0"/>
              <a:t>option, then </a:t>
            </a:r>
            <a:r>
              <a:rPr lang="en-US" sz="1800" dirty="0"/>
              <a:t>search by keyword </a:t>
            </a:r>
            <a:r>
              <a:rPr lang="en-US" sz="1800" dirty="0" smtClean="0"/>
              <a:t>or website.</a:t>
            </a:r>
            <a:endParaRPr lang="en-US" sz="1800" dirty="0"/>
          </a:p>
        </p:txBody>
      </p:sp>
      <p:pic>
        <p:nvPicPr>
          <p:cNvPr id="13" name="Picture 12"/>
          <p:cNvPicPr/>
          <p:nvPr/>
        </p:nvPicPr>
        <p:blipFill rotWithShape="1">
          <a:blip r:embed="rId3"/>
          <a:srcRect l="597" t="1883" r="688" b="-598"/>
          <a:stretch/>
        </p:blipFill>
        <p:spPr>
          <a:xfrm>
            <a:off x="2824163" y="1719263"/>
            <a:ext cx="5943600" cy="2149475"/>
          </a:xfrm>
          <a:prstGeom prst="rect">
            <a:avLst/>
          </a:prstGeom>
          <a:noFill/>
          <a:ln>
            <a:solidFill>
              <a:schemeClr val="bg1">
                <a:lumMod val="50000"/>
              </a:schemeClr>
            </a:solidFill>
          </a:ln>
        </p:spPr>
      </p:pic>
      <p:pic>
        <p:nvPicPr>
          <p:cNvPr id="14" name="Picture 13"/>
          <p:cNvPicPr/>
          <p:nvPr/>
        </p:nvPicPr>
        <p:blipFill rotWithShape="1">
          <a:blip r:embed="rId4"/>
          <a:srcRect l="209" t="2255" r="2293" b="247"/>
          <a:stretch/>
        </p:blipFill>
        <p:spPr>
          <a:xfrm>
            <a:off x="2824163" y="3922078"/>
            <a:ext cx="5943600" cy="2130425"/>
          </a:xfrm>
          <a:prstGeom prst="rect">
            <a:avLst/>
          </a:prstGeom>
          <a:noFill/>
          <a:ln>
            <a:solidFill>
              <a:schemeClr val="bg1">
                <a:lumMod val="50000"/>
              </a:schemeClr>
            </a:solidFill>
          </a:ln>
        </p:spPr>
      </p:pic>
    </p:spTree>
    <p:extLst>
      <p:ext uri="{BB962C8B-B14F-4D97-AF65-F5344CB8AC3E}">
        <p14:creationId xmlns:p14="http://schemas.microsoft.com/office/powerpoint/2010/main" val="338734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 presetClass="entr" presetSubtype="2" decel="100000"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1+#ppt_w/2"/>
                                          </p:val>
                                        </p:tav>
                                        <p:tav tm="100000">
                                          <p:val>
                                            <p:strVal val="#ppt_x"/>
                                          </p:val>
                                        </p:tav>
                                      </p:tavLst>
                                    </p:anim>
                                    <p:anim calcmode="lin" valueType="num">
                                      <p:cBhvr additive="base">
                                        <p:cTn id="11" dur="10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2" decel="100000" fill="hold" nodeType="withEffect">
                                  <p:stCondLst>
                                    <p:cond delay="75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1000" fill="hold"/>
                                        <p:tgtEl>
                                          <p:spTgt spid="14"/>
                                        </p:tgtEl>
                                        <p:attrNameLst>
                                          <p:attrName>ppt_x</p:attrName>
                                        </p:attrNameLst>
                                      </p:cBhvr>
                                      <p:tavLst>
                                        <p:tav tm="0">
                                          <p:val>
                                            <p:strVal val="1+#ppt_w/2"/>
                                          </p:val>
                                        </p:tav>
                                        <p:tav tm="100000">
                                          <p:val>
                                            <p:strVal val="#ppt_x"/>
                                          </p:val>
                                        </p:tav>
                                      </p:tavLst>
                                    </p:anim>
                                    <p:anim calcmode="lin" valueType="num">
                                      <p:cBhvr additive="base">
                                        <p:cTn id="1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Helpful tools</a:t>
            </a:r>
            <a:br>
              <a:rPr lang="en-US" dirty="0"/>
            </a:br>
            <a:r>
              <a:rPr lang="en-US" sz="3200" dirty="0">
                <a:gradFill>
                  <a:gsLst>
                    <a:gs pos="0">
                      <a:schemeClr val="accent5"/>
                    </a:gs>
                    <a:gs pos="100000">
                      <a:schemeClr val="accent5"/>
                    </a:gs>
                  </a:gsLst>
                  <a:lin ang="5400000" scaled="0"/>
                </a:gradFill>
              </a:rPr>
              <a:t>Bing </a:t>
            </a:r>
            <a:r>
              <a:rPr lang="en-US" sz="3200" dirty="0" smtClean="0">
                <a:gradFill>
                  <a:gsLst>
                    <a:gs pos="0">
                      <a:schemeClr val="accent5"/>
                    </a:gs>
                    <a:gs pos="100000">
                      <a:schemeClr val="accent5"/>
                    </a:gs>
                  </a:gsLst>
                  <a:lin ang="5400000" scaled="0"/>
                </a:gradFill>
              </a:rPr>
              <a:t>Ads </a:t>
            </a:r>
            <a:r>
              <a:rPr lang="en-US" sz="3200" dirty="0">
                <a:gradFill>
                  <a:gsLst>
                    <a:gs pos="0">
                      <a:schemeClr val="accent5"/>
                    </a:gs>
                    <a:gs pos="100000">
                      <a:schemeClr val="accent5"/>
                    </a:gs>
                  </a:gsLst>
                  <a:lin ang="5400000" scaled="0"/>
                </a:gradFill>
              </a:rPr>
              <a:t>I</a:t>
            </a:r>
            <a:r>
              <a:rPr lang="en-US" sz="3200" dirty="0" smtClean="0">
                <a:gradFill>
                  <a:gsLst>
                    <a:gs pos="0">
                      <a:schemeClr val="accent5"/>
                    </a:gs>
                    <a:gs pos="100000">
                      <a:schemeClr val="accent5"/>
                    </a:gs>
                  </a:gsLst>
                  <a:lin ang="5400000" scaled="0"/>
                </a:gradFill>
              </a:rPr>
              <a:t>ntelligence </a:t>
            </a:r>
            <a:r>
              <a:rPr lang="en-US" sz="3200" dirty="0">
                <a:gradFill>
                  <a:gsLst>
                    <a:gs pos="0">
                      <a:schemeClr val="accent5"/>
                    </a:gs>
                    <a:gs pos="100000">
                      <a:schemeClr val="accent5"/>
                    </a:gs>
                  </a:gsLst>
                  <a:lin ang="5400000" scaled="0"/>
                </a:gradFill>
              </a:rPr>
              <a:t>– Generating keywords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228" y="5122382"/>
            <a:ext cx="2355881" cy="1005840"/>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906"/>
          <a:stretch/>
        </p:blipFill>
        <p:spPr bwMode="auto">
          <a:xfrm>
            <a:off x="3691227" y="3753632"/>
            <a:ext cx="5095586" cy="1307501"/>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66466"/>
          <a:stretch/>
        </p:blipFill>
        <p:spPr bwMode="auto">
          <a:xfrm>
            <a:off x="6107956" y="5122380"/>
            <a:ext cx="2678858" cy="1005840"/>
          </a:xfrm>
          <a:prstGeom prst="rect">
            <a:avLst/>
          </a:prstGeom>
          <a:noFill/>
          <a:ln>
            <a:solidFill>
              <a:schemeClr val="bg1">
                <a:lumMod val="50000"/>
              </a:schemeClr>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691228" y="2210108"/>
            <a:ext cx="5095585" cy="1482541"/>
            <a:chOff x="406806" y="4018740"/>
            <a:chExt cx="5095585" cy="1482541"/>
          </a:xfrm>
        </p:grpSpPr>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8400" b="14423"/>
            <a:stretch/>
          </p:blipFill>
          <p:spPr bwMode="auto">
            <a:xfrm>
              <a:off x="406806" y="4018740"/>
              <a:ext cx="5095585" cy="148254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8" name="Rectangle 7"/>
            <p:cNvSpPr/>
            <p:nvPr/>
          </p:nvSpPr>
          <p:spPr bwMode="auto">
            <a:xfrm>
              <a:off x="406807" y="5155127"/>
              <a:ext cx="5095584" cy="346152"/>
            </a:xfrm>
            <a:prstGeom prst="rect">
              <a:avLst/>
            </a:prstGeom>
            <a:solidFill>
              <a:schemeClr val="tx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r>
                <a:rPr lang="en-US"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Bing Ads Intelligence</a:t>
              </a:r>
            </a:p>
          </p:txBody>
        </p:sp>
      </p:grpSp>
      <p:sp>
        <p:nvSpPr>
          <p:cNvPr id="9" name="Content Placeholder 3"/>
          <p:cNvSpPr txBox="1">
            <a:spLocks/>
          </p:cNvSpPr>
          <p:nvPr/>
        </p:nvSpPr>
        <p:spPr>
          <a:xfrm>
            <a:off x="400342" y="1719264"/>
            <a:ext cx="8686507" cy="398786"/>
          </a:xfrm>
          <a:prstGeom prst="rect">
            <a:avLst/>
          </a:prstGeom>
        </p:spPr>
        <p:txBody>
          <a:bodyPr lIns="0"/>
          <a:lstStyle>
            <a:lvl1pPr marL="259660" indent="-259660" algn="l" defTabSz="686047" rtl="0" eaLnBrk="1" latinLnBrk="0" hangingPunct="1">
              <a:lnSpc>
                <a:spcPct val="90000"/>
              </a:lnSpc>
              <a:spcBef>
                <a:spcPct val="20000"/>
              </a:spcBef>
              <a:buSzPct val="90000"/>
              <a:buFont typeface="Arial" pitchFamily="34" charset="0"/>
              <a:buChar char="•"/>
              <a:defRPr sz="3200" kern="1200">
                <a:gradFill>
                  <a:gsLst>
                    <a:gs pos="0">
                      <a:schemeClr val="tx2"/>
                    </a:gs>
                    <a:gs pos="100000">
                      <a:schemeClr val="tx2"/>
                    </a:gs>
                  </a:gsLst>
                  <a:lin ang="5400000" scaled="0"/>
                </a:gradFill>
                <a:latin typeface="+mn-lt"/>
                <a:ea typeface="+mn-ea"/>
                <a:cs typeface="+mn-cs"/>
              </a:defRPr>
            </a:lvl1pPr>
            <a:lvl2pPr marL="472868" indent="-213207" algn="l" defTabSz="686047" rtl="0" eaLnBrk="1" latinLnBrk="0" hangingPunct="1">
              <a:lnSpc>
                <a:spcPct val="90000"/>
              </a:lnSpc>
              <a:spcBef>
                <a:spcPct val="20000"/>
              </a:spcBef>
              <a:buSzPct val="90000"/>
              <a:buFont typeface="Arial" pitchFamily="34" charset="0"/>
              <a:buChar char="•"/>
              <a:tabLst>
                <a:tab pos="472868" algn="l"/>
              </a:tabLst>
              <a:defRPr sz="2800" kern="1200">
                <a:gradFill>
                  <a:gsLst>
                    <a:gs pos="0">
                      <a:schemeClr val="tx2"/>
                    </a:gs>
                    <a:gs pos="100000">
                      <a:schemeClr val="tx2"/>
                    </a:gs>
                  </a:gsLst>
                  <a:lin ang="5400000" scaled="0"/>
                </a:gradFill>
                <a:latin typeface="+mn-lt"/>
                <a:ea typeface="+mn-ea"/>
                <a:cs typeface="+mn-cs"/>
              </a:defRPr>
            </a:lvl2pPr>
            <a:lvl3pPr marL="686074" indent="-213207" algn="l" defTabSz="686047" rtl="0" eaLnBrk="1" latinLnBrk="0" hangingPunct="1">
              <a:lnSpc>
                <a:spcPct val="90000"/>
              </a:lnSpc>
              <a:spcBef>
                <a:spcPct val="20000"/>
              </a:spcBef>
              <a:buSzPct val="90000"/>
              <a:buFont typeface="Arial" pitchFamily="34" charset="0"/>
              <a:buChar char="•"/>
              <a:defRPr sz="2400" kern="1200">
                <a:gradFill>
                  <a:gsLst>
                    <a:gs pos="0">
                      <a:schemeClr val="tx2"/>
                    </a:gs>
                    <a:gs pos="100000">
                      <a:schemeClr val="tx2"/>
                    </a:gs>
                  </a:gsLst>
                  <a:lin ang="5400000" scaled="0"/>
                </a:gradFill>
                <a:latin typeface="+mn-lt"/>
                <a:ea typeface="+mn-ea"/>
                <a:cs typeface="+mn-cs"/>
              </a:defRPr>
            </a:lvl3pPr>
            <a:lvl4pPr marL="1112489" indent="-167946" algn="l" defTabSz="686047" rtl="0" eaLnBrk="1" latinLnBrk="0" hangingPunct="1">
              <a:lnSpc>
                <a:spcPct val="90000"/>
              </a:lnSpc>
              <a:spcBef>
                <a:spcPct val="20000"/>
              </a:spcBef>
              <a:buSzPct val="90000"/>
              <a:buFont typeface="Arial" pitchFamily="34" charset="0"/>
              <a:buChar char="•"/>
              <a:tabLst>
                <a:tab pos="686074" algn="l"/>
              </a:tabLst>
              <a:defRPr sz="1800" kern="1200">
                <a:gradFill>
                  <a:gsLst>
                    <a:gs pos="0">
                      <a:schemeClr val="tx2"/>
                    </a:gs>
                    <a:gs pos="100000">
                      <a:schemeClr val="tx2"/>
                    </a:gs>
                  </a:gsLst>
                  <a:lin ang="5400000" scaled="0"/>
                </a:gradFill>
                <a:latin typeface="+mn-lt"/>
                <a:ea typeface="+mn-ea"/>
                <a:cs typeface="+mn-cs"/>
              </a:defRPr>
            </a:lvl4pPr>
            <a:lvl5pPr marL="1285199" indent="-172710" algn="l" defTabSz="686047" rtl="0" eaLnBrk="1" latinLnBrk="0" hangingPunct="1">
              <a:lnSpc>
                <a:spcPct val="90000"/>
              </a:lnSpc>
              <a:spcBef>
                <a:spcPct val="20000"/>
              </a:spcBef>
              <a:buSzPct val="90000"/>
              <a:buFont typeface="Arial" pitchFamily="34" charset="0"/>
              <a:buChar char="•"/>
              <a:defRPr sz="1800" kern="1200">
                <a:gradFill>
                  <a:gsLst>
                    <a:gs pos="0">
                      <a:schemeClr val="tx2"/>
                    </a:gs>
                    <a:gs pos="100000">
                      <a:schemeClr val="tx2"/>
                    </a:gs>
                  </a:gsLst>
                  <a:lin ang="5400000" scaled="0"/>
                </a:gradFill>
                <a:latin typeface="+mn-lt"/>
                <a:ea typeface="+mn-ea"/>
                <a:cs typeface="+mn-cs"/>
              </a:defRPr>
            </a:lvl5pPr>
            <a:lvl6pPr marL="1886629"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652"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676"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700" indent="-171512" algn="l" defTabSz="68604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sz="1600" spc="-20" dirty="0"/>
              <a:t>Bing Ads Intelligence is an Excel add-in that can be downloaded from the Bing Ads </a:t>
            </a:r>
            <a:r>
              <a:rPr lang="en-US" sz="1600" spc="-20" dirty="0" smtClean="0"/>
              <a:t>tools section.</a:t>
            </a:r>
            <a:endParaRPr lang="en-US" sz="1600" spc="-20" dirty="0"/>
          </a:p>
        </p:txBody>
      </p:sp>
      <p:sp>
        <p:nvSpPr>
          <p:cNvPr id="10" name="TextBox 9"/>
          <p:cNvSpPr txBox="1"/>
          <p:nvPr/>
        </p:nvSpPr>
        <p:spPr>
          <a:xfrm>
            <a:off x="400342" y="2210108"/>
            <a:ext cx="2986670" cy="2752548"/>
          </a:xfrm>
          <a:prstGeom prst="rect">
            <a:avLst/>
          </a:prstGeom>
          <a:noFill/>
        </p:spPr>
        <p:txBody>
          <a:bodyPr wrap="square" lIns="0" rtlCol="0">
            <a:spAutoFit/>
          </a:bodyPr>
          <a:lstStyle/>
          <a:p>
            <a:pPr>
              <a:spcBef>
                <a:spcPts val="24"/>
              </a:spcBef>
              <a:spcAft>
                <a:spcPts val="800"/>
              </a:spcAft>
            </a:pPr>
            <a:r>
              <a:rPr lang="en-US" b="1" dirty="0">
                <a:gradFill>
                  <a:gsLst>
                    <a:gs pos="0">
                      <a:schemeClr val="accent5"/>
                    </a:gs>
                    <a:gs pos="97000">
                      <a:schemeClr val="accent5"/>
                    </a:gs>
                  </a:gsLst>
                  <a:lin ang="5400000" scaled="0"/>
                </a:gradFill>
              </a:rPr>
              <a:t>Providing advanced insights for </a:t>
            </a:r>
            <a:r>
              <a:rPr lang="en-US" b="1" dirty="0" smtClean="0">
                <a:gradFill>
                  <a:gsLst>
                    <a:gs pos="0">
                      <a:schemeClr val="accent5"/>
                    </a:gs>
                    <a:gs pos="97000">
                      <a:schemeClr val="accent5"/>
                    </a:gs>
                  </a:gsLst>
                  <a:lin ang="5400000" scaled="0"/>
                </a:gradFill>
              </a:rPr>
              <a:t/>
            </a:r>
            <a:br>
              <a:rPr lang="en-US" b="1" dirty="0" smtClean="0">
                <a:gradFill>
                  <a:gsLst>
                    <a:gs pos="0">
                      <a:schemeClr val="accent5"/>
                    </a:gs>
                    <a:gs pos="97000">
                      <a:schemeClr val="accent5"/>
                    </a:gs>
                  </a:gsLst>
                  <a:lin ang="5400000" scaled="0"/>
                </a:gradFill>
              </a:rPr>
            </a:br>
            <a:r>
              <a:rPr lang="en-US" b="1" dirty="0" smtClean="0">
                <a:gradFill>
                  <a:gsLst>
                    <a:gs pos="0">
                      <a:schemeClr val="accent5"/>
                    </a:gs>
                    <a:gs pos="97000">
                      <a:schemeClr val="accent5"/>
                    </a:gs>
                  </a:gsLst>
                  <a:lin ang="5400000" scaled="0"/>
                </a:gradFill>
              </a:rPr>
              <a:t>Bing Ads </a:t>
            </a:r>
            <a:r>
              <a:rPr lang="en-US" b="1" dirty="0">
                <a:gradFill>
                  <a:gsLst>
                    <a:gs pos="0">
                      <a:schemeClr val="accent5"/>
                    </a:gs>
                    <a:gs pos="97000">
                      <a:schemeClr val="accent5"/>
                    </a:gs>
                  </a:gsLst>
                  <a:lin ang="5400000" scaled="0"/>
                </a:gradFill>
              </a:rPr>
              <a:t>across all </a:t>
            </a:r>
            <a:r>
              <a:rPr lang="en-US" b="1" dirty="0" smtClean="0">
                <a:gradFill>
                  <a:gsLst>
                    <a:gs pos="0">
                      <a:schemeClr val="accent5"/>
                    </a:gs>
                    <a:gs pos="97000">
                      <a:schemeClr val="accent5"/>
                    </a:gs>
                  </a:gsLst>
                  <a:lin ang="5400000" scaled="0"/>
                </a:gradFill>
              </a:rPr>
              <a:t>accounts</a:t>
            </a:r>
            <a:endParaRPr lang="en-US" b="1" dirty="0">
              <a:gradFill>
                <a:gsLst>
                  <a:gs pos="0">
                    <a:schemeClr val="accent5"/>
                  </a:gs>
                  <a:gs pos="97000">
                    <a:schemeClr val="accent5"/>
                  </a:gs>
                </a:gsLst>
                <a:lin ang="5400000" scaled="0"/>
              </a:gradFill>
            </a:endParaRPr>
          </a:p>
          <a:p>
            <a:pPr marL="171450" lvl="1" indent="-171450">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Traffic volume and historical </a:t>
            </a:r>
            <a:r>
              <a:rPr lang="en-US" dirty="0" smtClean="0">
                <a:gradFill>
                  <a:gsLst>
                    <a:gs pos="0">
                      <a:schemeClr val="tx2"/>
                    </a:gs>
                    <a:gs pos="100000">
                      <a:schemeClr val="tx2"/>
                    </a:gs>
                  </a:gsLst>
                  <a:lin ang="5400000" scaled="0"/>
                </a:gradFill>
              </a:rPr>
              <a:t>trends for </a:t>
            </a:r>
            <a:r>
              <a:rPr lang="en-US" dirty="0">
                <a:gradFill>
                  <a:gsLst>
                    <a:gs pos="0">
                      <a:schemeClr val="tx2"/>
                    </a:gs>
                    <a:gs pos="100000">
                      <a:schemeClr val="tx2"/>
                    </a:gs>
                  </a:gsLst>
                  <a:lin ang="5400000" scaled="0"/>
                </a:gradFill>
              </a:rPr>
              <a:t>keywords</a:t>
            </a:r>
          </a:p>
          <a:p>
            <a:pPr marL="171450" lvl="1" indent="-171450">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Average costs and </a:t>
            </a:r>
            <a:r>
              <a:rPr lang="en-US" dirty="0" smtClean="0">
                <a:gradFill>
                  <a:gsLst>
                    <a:gs pos="0">
                      <a:schemeClr val="tx2"/>
                    </a:gs>
                    <a:gs pos="100000">
                      <a:schemeClr val="tx2"/>
                    </a:gs>
                  </a:gsLst>
                  <a:lin ang="5400000" scaled="0"/>
                </a:gradFill>
              </a:rPr>
              <a:t>click-through rates for </a:t>
            </a:r>
            <a:r>
              <a:rPr lang="en-US" dirty="0">
                <a:gradFill>
                  <a:gsLst>
                    <a:gs pos="0">
                      <a:schemeClr val="tx2"/>
                    </a:gs>
                    <a:gs pos="100000">
                      <a:schemeClr val="tx2"/>
                    </a:gs>
                  </a:gsLst>
                  <a:lin ang="5400000" scaled="0"/>
                </a:gradFill>
              </a:rPr>
              <a:t>keywords</a:t>
            </a:r>
          </a:p>
          <a:p>
            <a:pPr marL="171450" lvl="1" indent="-171450">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Demographics information </a:t>
            </a:r>
            <a:r>
              <a:rPr lang="en-US" dirty="0" smtClean="0">
                <a:gradFill>
                  <a:gsLst>
                    <a:gs pos="0">
                      <a:schemeClr val="tx2"/>
                    </a:gs>
                    <a:gs pos="100000">
                      <a:schemeClr val="tx2"/>
                    </a:gs>
                  </a:gsLst>
                  <a:lin ang="5400000" scaled="0"/>
                </a:gradFill>
              </a:rPr>
              <a:t>on </a:t>
            </a:r>
            <a:r>
              <a:rPr lang="en-US" dirty="0">
                <a:gradFill>
                  <a:gsLst>
                    <a:gs pos="0">
                      <a:schemeClr val="tx2"/>
                    </a:gs>
                    <a:gs pos="100000">
                      <a:schemeClr val="tx2"/>
                    </a:gs>
                  </a:gsLst>
                  <a:lin ang="5400000" scaled="0"/>
                </a:gradFill>
              </a:rPr>
              <a:t>keywords</a:t>
            </a:r>
          </a:p>
          <a:p>
            <a:pPr marL="171450" lvl="1" indent="-171450">
              <a:spcBef>
                <a:spcPct val="20000"/>
              </a:spcBef>
              <a:spcAft>
                <a:spcPts val="600"/>
              </a:spcAft>
              <a:buClr>
                <a:schemeClr val="tx1">
                  <a:lumMod val="75000"/>
                  <a:lumOff val="25000"/>
                </a:schemeClr>
              </a:buClr>
              <a:buSzPct val="90000"/>
              <a:buFont typeface="Arial" pitchFamily="34" charset="0"/>
              <a:buChar char="•"/>
            </a:pPr>
            <a:r>
              <a:rPr lang="en-US" dirty="0">
                <a:gradFill>
                  <a:gsLst>
                    <a:gs pos="0">
                      <a:schemeClr val="tx2"/>
                    </a:gs>
                    <a:gs pos="100000">
                      <a:schemeClr val="tx2"/>
                    </a:gs>
                  </a:gsLst>
                  <a:lin ang="5400000" scaled="0"/>
                </a:gradFill>
              </a:rPr>
              <a:t>Expanded keyword and </a:t>
            </a:r>
            <a:r>
              <a:rPr lang="en-US" dirty="0" smtClean="0">
                <a:gradFill>
                  <a:gsLst>
                    <a:gs pos="0">
                      <a:schemeClr val="tx2"/>
                    </a:gs>
                    <a:gs pos="100000">
                      <a:schemeClr val="tx2"/>
                    </a:gs>
                  </a:gsLst>
                  <a:lin ang="5400000" scaled="0"/>
                </a:gradFill>
              </a:rPr>
              <a:t>negative </a:t>
            </a:r>
            <a:br>
              <a:rPr lang="en-US" dirty="0" smtClean="0">
                <a:gradFill>
                  <a:gsLst>
                    <a:gs pos="0">
                      <a:schemeClr val="tx2"/>
                    </a:gs>
                    <a:gs pos="100000">
                      <a:schemeClr val="tx2"/>
                    </a:gs>
                  </a:gsLst>
                  <a:lin ang="5400000" scaled="0"/>
                </a:gradFill>
              </a:rPr>
            </a:br>
            <a:r>
              <a:rPr lang="en-US" dirty="0" smtClean="0">
                <a:gradFill>
                  <a:gsLst>
                    <a:gs pos="0">
                      <a:schemeClr val="tx2"/>
                    </a:gs>
                    <a:gs pos="100000">
                      <a:schemeClr val="tx2"/>
                    </a:gs>
                  </a:gsLst>
                  <a:lin ang="5400000" scaled="0"/>
                </a:gradFill>
              </a:rPr>
              <a:t>keyword </a:t>
            </a:r>
            <a:r>
              <a:rPr lang="en-US" dirty="0">
                <a:gradFill>
                  <a:gsLst>
                    <a:gs pos="0">
                      <a:schemeClr val="tx2"/>
                    </a:gs>
                    <a:gs pos="100000">
                      <a:schemeClr val="tx2"/>
                    </a:gs>
                  </a:gsLst>
                  <a:lin ang="5400000" scaled="0"/>
                </a:gradFill>
              </a:rPr>
              <a:t>suggestions</a:t>
            </a:r>
          </a:p>
        </p:txBody>
      </p:sp>
      <p:sp useBgFill="1">
        <p:nvSpPr>
          <p:cNvPr id="11" name="Rectangle 10"/>
          <p:cNvSpPr/>
          <p:nvPr/>
        </p:nvSpPr>
        <p:spPr bwMode="auto">
          <a:xfrm>
            <a:off x="8801100" y="0"/>
            <a:ext cx="342900" cy="6254496"/>
          </a:xfrm>
          <a:prstGeom prst="rect">
            <a:avLst/>
          </a:prstGeom>
        </p:spPr>
        <p:txBody>
          <a:bodyPr wrap="square">
            <a:noAutofit/>
          </a:bodyPr>
          <a:lstStyle/>
          <a:p>
            <a:pPr lvl="0"/>
            <a:endParaRPr lang="en-US" sz="1600" kern="0" dirty="0">
              <a:gradFill>
                <a:gsLst>
                  <a:gs pos="100000">
                    <a:schemeClr val="bg1"/>
                  </a:gs>
                  <a:gs pos="1000">
                    <a:schemeClr val="bg1"/>
                  </a:gs>
                </a:gsLst>
                <a:lin ang="5400000" scaled="0"/>
              </a:gradFill>
            </a:endParaRPr>
          </a:p>
        </p:txBody>
      </p:sp>
    </p:spTree>
    <p:extLst>
      <p:ext uri="{BB962C8B-B14F-4D97-AF65-F5344CB8AC3E}">
        <p14:creationId xmlns:p14="http://schemas.microsoft.com/office/powerpoint/2010/main" val="243091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1+#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4800" dirty="0">
                <a:gradFill>
                  <a:gsLst>
                    <a:gs pos="0">
                      <a:srgbClr val="FFFFFF"/>
                    </a:gs>
                    <a:gs pos="88000">
                      <a:srgbClr val="FFFFFF"/>
                    </a:gs>
                  </a:gsLst>
                  <a:lin ang="16200000" scaled="1"/>
                </a:gradFill>
              </a:rPr>
              <a:t>New Bing Ads </a:t>
            </a:r>
            <a:r>
              <a:rPr lang="en-US" sz="4800" dirty="0" smtClean="0">
                <a:gradFill>
                  <a:gsLst>
                    <a:gs pos="0">
                      <a:srgbClr val="FFFFFF"/>
                    </a:gs>
                    <a:gs pos="88000">
                      <a:srgbClr val="FFFFFF"/>
                    </a:gs>
                  </a:gsLst>
                  <a:lin ang="16200000" scaled="1"/>
                </a:gradFill>
              </a:rPr>
              <a:t>features</a:t>
            </a:r>
            <a:endParaRPr lang="en-US" sz="4800" dirty="0">
              <a:gradFill>
                <a:gsLst>
                  <a:gs pos="0">
                    <a:srgbClr val="FFFFFF"/>
                  </a:gs>
                  <a:gs pos="88000">
                    <a:srgbClr val="FFFFFF"/>
                  </a:gs>
                </a:gsLst>
                <a:lin ang="16200000" scaled="1"/>
              </a:gradFill>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fp\Work\White_Whale\3-30133_Lauren_McPhee\Images\WR0526347.jpg"/>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rcRect l="8188" t="18146" r="22623" b="3721"/>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New Bing Ads features</a:t>
            </a:r>
            <a:endParaRPr lang="en-US" dirty="0"/>
          </a:p>
        </p:txBody>
      </p:sp>
      <p:sp>
        <p:nvSpPr>
          <p:cNvPr id="6" name="Rectangle 5"/>
          <p:cNvSpPr/>
          <p:nvPr/>
        </p:nvSpPr>
        <p:spPr bwMode="auto">
          <a:xfrm>
            <a:off x="390525" y="3805473"/>
            <a:ext cx="2286000" cy="2286000"/>
          </a:xfrm>
          <a:prstGeom prst="rect">
            <a:avLst/>
          </a:prstGeom>
          <a:solidFill>
            <a:schemeClr val="tx1">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a:gradFill>
                  <a:gsLst>
                    <a:gs pos="0">
                      <a:schemeClr val="bg1"/>
                    </a:gs>
                    <a:gs pos="99000">
                      <a:schemeClr val="bg1"/>
                    </a:gs>
                  </a:gsLst>
                  <a:lin ang="5400000" scaled="0"/>
                </a:gradFill>
                <a:latin typeface="+mj-lt"/>
                <a:ea typeface="Segoe UI" pitchFamily="34" charset="0"/>
                <a:cs typeface="Segoe UI" pitchFamily="34" charset="0"/>
              </a:rPr>
              <a:t>Broad </a:t>
            </a:r>
            <a:r>
              <a:rPr lang="en-US" sz="2400" dirty="0" smtClean="0">
                <a:gradFill>
                  <a:gsLst>
                    <a:gs pos="0">
                      <a:schemeClr val="bg1"/>
                    </a:gs>
                    <a:gs pos="99000">
                      <a:schemeClr val="bg1"/>
                    </a:gs>
                  </a:gsLst>
                  <a:lin ang="5400000" scaled="0"/>
                </a:gradFill>
                <a:latin typeface="+mj-lt"/>
                <a:ea typeface="Segoe UI" pitchFamily="34" charset="0"/>
                <a:cs typeface="Segoe UI" pitchFamily="34" charset="0"/>
              </a:rPr>
              <a:t>match modifier</a:t>
            </a:r>
            <a:endParaRPr lang="en-US" sz="2400" dirty="0">
              <a:gradFill>
                <a:gsLst>
                  <a:gs pos="0">
                    <a:schemeClr val="bg1"/>
                  </a:gs>
                  <a:gs pos="99000">
                    <a:schemeClr val="bg1"/>
                  </a:gs>
                </a:gsLst>
                <a:lin ang="5400000" scaled="0"/>
              </a:gradFill>
              <a:latin typeface="+mj-lt"/>
              <a:ea typeface="Segoe UI" pitchFamily="34" charset="0"/>
              <a:cs typeface="Segoe UI" pitchFamily="34" charset="0"/>
            </a:endParaRPr>
          </a:p>
        </p:txBody>
      </p:sp>
      <p:sp>
        <p:nvSpPr>
          <p:cNvPr id="7" name="Rectangle 6"/>
          <p:cNvSpPr/>
          <p:nvPr/>
        </p:nvSpPr>
        <p:spPr bwMode="auto">
          <a:xfrm>
            <a:off x="390525" y="1392238"/>
            <a:ext cx="2286000" cy="2286000"/>
          </a:xfrm>
          <a:prstGeom prst="rect">
            <a:avLst/>
          </a:prstGeom>
          <a:solidFill>
            <a:schemeClr val="tx1">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smtClean="0">
                <a:gradFill>
                  <a:gsLst>
                    <a:gs pos="0">
                      <a:schemeClr val="bg1"/>
                    </a:gs>
                    <a:gs pos="99000">
                      <a:schemeClr val="bg1"/>
                    </a:gs>
                  </a:gsLst>
                  <a:lin ang="5400000" scaled="0"/>
                </a:gradFill>
                <a:latin typeface="+mj-lt"/>
                <a:ea typeface="Segoe UI" pitchFamily="34" charset="0"/>
                <a:cs typeface="Segoe UI" pitchFamily="34" charset="0"/>
              </a:rPr>
              <a:t>Import </a:t>
            </a:r>
            <a:r>
              <a:rPr lang="en-US" sz="2400" dirty="0" err="1" smtClean="0">
                <a:gradFill>
                  <a:gsLst>
                    <a:gs pos="0">
                      <a:schemeClr val="bg1"/>
                    </a:gs>
                    <a:gs pos="99000">
                      <a:schemeClr val="bg1"/>
                    </a:gs>
                  </a:gsLst>
                  <a:lin ang="5400000" scaled="0"/>
                </a:gradFill>
                <a:latin typeface="+mj-lt"/>
                <a:ea typeface="Segoe UI" pitchFamily="34" charset="0"/>
                <a:cs typeface="Segoe UI" pitchFamily="34" charset="0"/>
              </a:rPr>
              <a:t>Campaigns</a:t>
            </a:r>
            <a:r>
              <a:rPr lang="en-US" sz="2400" baseline="30000" dirty="0" err="1" smtClean="0">
                <a:gradFill>
                  <a:gsLst>
                    <a:gs pos="0">
                      <a:schemeClr val="bg1"/>
                    </a:gs>
                    <a:gs pos="99000">
                      <a:schemeClr val="bg1"/>
                    </a:gs>
                  </a:gsLst>
                  <a:lin ang="5400000" scaled="0"/>
                </a:gradFill>
                <a:latin typeface="+mj-lt"/>
                <a:ea typeface="Segoe UI" pitchFamily="34" charset="0"/>
                <a:cs typeface="Segoe UI" pitchFamily="34" charset="0"/>
              </a:rPr>
              <a:t>Beta</a:t>
            </a:r>
            <a:endParaRPr lang="en-US" sz="2400" baseline="30000" dirty="0">
              <a:gradFill>
                <a:gsLst>
                  <a:gs pos="0">
                    <a:schemeClr val="bg1"/>
                  </a:gs>
                  <a:gs pos="99000">
                    <a:schemeClr val="bg1"/>
                  </a:gs>
                </a:gsLst>
                <a:lin ang="5400000" scaled="0"/>
              </a:gradFill>
              <a:latin typeface="+mj-lt"/>
              <a:ea typeface="Segoe UI" pitchFamily="34" charset="0"/>
              <a:cs typeface="Segoe UI" pitchFamily="34" charset="0"/>
            </a:endParaRPr>
          </a:p>
        </p:txBody>
      </p:sp>
      <p:sp>
        <p:nvSpPr>
          <p:cNvPr id="8" name="Rectangle 7"/>
          <p:cNvSpPr/>
          <p:nvPr/>
        </p:nvSpPr>
        <p:spPr bwMode="auto">
          <a:xfrm>
            <a:off x="2787160" y="1392238"/>
            <a:ext cx="2286000" cy="2286000"/>
          </a:xfrm>
          <a:prstGeom prst="rect">
            <a:avLst/>
          </a:prstGeom>
          <a:solidFill>
            <a:schemeClr val="tx1">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a:gradFill>
                  <a:gsLst>
                    <a:gs pos="0">
                      <a:schemeClr val="bg1"/>
                    </a:gs>
                    <a:gs pos="99000">
                      <a:schemeClr val="bg1"/>
                    </a:gs>
                  </a:gsLst>
                  <a:lin ang="5400000" scaled="0"/>
                </a:gradFill>
                <a:latin typeface="+mj-lt"/>
                <a:ea typeface="Segoe UI" pitchFamily="34" charset="0"/>
                <a:cs typeface="Segoe UI" pitchFamily="34" charset="0"/>
              </a:rPr>
              <a:t>Location </a:t>
            </a:r>
            <a:r>
              <a:rPr lang="en-US" sz="2400" dirty="0" smtClean="0">
                <a:gradFill>
                  <a:gsLst>
                    <a:gs pos="0">
                      <a:schemeClr val="bg1"/>
                    </a:gs>
                    <a:gs pos="99000">
                      <a:schemeClr val="bg1"/>
                    </a:gs>
                  </a:gsLst>
                  <a:lin ang="5400000" scaled="0"/>
                </a:gradFill>
                <a:latin typeface="+mj-lt"/>
                <a:ea typeface="Segoe UI" pitchFamily="34" charset="0"/>
                <a:cs typeface="Segoe UI" pitchFamily="34" charset="0"/>
              </a:rPr>
              <a:t>extensions</a:t>
            </a:r>
            <a:endParaRPr lang="en-US" sz="2400" dirty="0">
              <a:gradFill>
                <a:gsLst>
                  <a:gs pos="0">
                    <a:schemeClr val="bg1"/>
                  </a:gs>
                  <a:gs pos="99000">
                    <a:schemeClr val="bg1"/>
                  </a:gs>
                </a:gsLst>
                <a:lin ang="5400000" scaled="0"/>
              </a:gradFill>
              <a:latin typeface="+mj-lt"/>
              <a:ea typeface="Segoe UI" pitchFamily="34" charset="0"/>
              <a:cs typeface="Segoe UI" pitchFamily="34" charset="0"/>
            </a:endParaRPr>
          </a:p>
        </p:txBody>
      </p:sp>
      <p:sp>
        <p:nvSpPr>
          <p:cNvPr id="9" name="Rectangle 8"/>
          <p:cNvSpPr/>
          <p:nvPr/>
        </p:nvSpPr>
        <p:spPr bwMode="auto">
          <a:xfrm>
            <a:off x="2787160" y="3805473"/>
            <a:ext cx="2286000" cy="2286000"/>
          </a:xfrm>
          <a:prstGeom prst="rect">
            <a:avLst/>
          </a:prstGeom>
          <a:solidFill>
            <a:schemeClr val="tx1">
              <a:alpha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err="1" smtClean="0">
                <a:gradFill>
                  <a:gsLst>
                    <a:gs pos="0">
                      <a:schemeClr val="bg1"/>
                    </a:gs>
                    <a:gs pos="99000">
                      <a:schemeClr val="bg1"/>
                    </a:gs>
                  </a:gsLst>
                  <a:lin ang="5400000" scaled="0"/>
                </a:gradFill>
                <a:latin typeface="+mj-lt"/>
                <a:ea typeface="Segoe UI" pitchFamily="34" charset="0"/>
                <a:cs typeface="Segoe UI" pitchFamily="34" charset="0"/>
              </a:rPr>
              <a:t>Sitelink</a:t>
            </a:r>
            <a:r>
              <a:rPr lang="en-US" sz="2400" dirty="0" smtClean="0">
                <a:gradFill>
                  <a:gsLst>
                    <a:gs pos="0">
                      <a:schemeClr val="bg1"/>
                    </a:gs>
                    <a:gs pos="99000">
                      <a:schemeClr val="bg1"/>
                    </a:gs>
                  </a:gsLst>
                  <a:lin ang="5400000" scaled="0"/>
                </a:gradFill>
                <a:latin typeface="+mj-lt"/>
                <a:ea typeface="Segoe UI" pitchFamily="34" charset="0"/>
                <a:cs typeface="Segoe UI" pitchFamily="34" charset="0"/>
              </a:rPr>
              <a:t> extensions</a:t>
            </a:r>
            <a:endParaRPr lang="en-US" sz="2400" dirty="0">
              <a:gradFill>
                <a:gsLst>
                  <a:gs pos="0">
                    <a:schemeClr val="bg1"/>
                  </a:gs>
                  <a:gs pos="99000">
                    <a:schemeClr val="bg1"/>
                  </a:gs>
                </a:gsLst>
                <a:lin ang="5400000" scaled="0"/>
              </a:gradFill>
              <a:latin typeface="+mj-lt"/>
              <a:ea typeface="Segoe UI" pitchFamily="34" charset="0"/>
              <a:cs typeface="Segoe UI" pitchFamily="34" charset="0"/>
            </a:endParaRPr>
          </a:p>
        </p:txBody>
      </p:sp>
    </p:spTree>
    <p:extLst>
      <p:ext uri="{BB962C8B-B14F-4D97-AF65-F5344CB8AC3E}">
        <p14:creationId xmlns:p14="http://schemas.microsoft.com/office/powerpoint/2010/main" val="351792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12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7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90525" y="1485899"/>
            <a:ext cx="2428874" cy="192786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a:gradFill>
                  <a:gsLst>
                    <a:gs pos="0">
                      <a:schemeClr val="bg1"/>
                    </a:gs>
                    <a:gs pos="99000">
                      <a:schemeClr val="bg1"/>
                    </a:gs>
                  </a:gsLst>
                  <a:lin ang="5400000" scaled="0"/>
                </a:gradFill>
                <a:latin typeface="+mj-lt"/>
                <a:ea typeface="Segoe UI" pitchFamily="34" charset="0"/>
                <a:cs typeface="Segoe UI" pitchFamily="34" charset="0"/>
              </a:rPr>
              <a:t>Import </a:t>
            </a:r>
            <a:r>
              <a:rPr lang="en-US" sz="2400" dirty="0" err="1">
                <a:gradFill>
                  <a:gsLst>
                    <a:gs pos="0">
                      <a:schemeClr val="bg1"/>
                    </a:gs>
                    <a:gs pos="99000">
                      <a:schemeClr val="bg1"/>
                    </a:gs>
                  </a:gsLst>
                  <a:lin ang="5400000" scaled="0"/>
                </a:gradFill>
                <a:latin typeface="+mj-lt"/>
                <a:ea typeface="Segoe UI" pitchFamily="34" charset="0"/>
                <a:cs typeface="Segoe UI" pitchFamily="34" charset="0"/>
              </a:rPr>
              <a:t>Campaigns</a:t>
            </a:r>
            <a:r>
              <a:rPr lang="en-US" sz="2400" baseline="30000" dirty="0" err="1">
                <a:gradFill>
                  <a:gsLst>
                    <a:gs pos="0">
                      <a:schemeClr val="bg1"/>
                    </a:gs>
                    <a:gs pos="99000">
                      <a:schemeClr val="bg1"/>
                    </a:gs>
                  </a:gsLst>
                  <a:lin ang="5400000" scaled="0"/>
                </a:gradFill>
                <a:latin typeface="+mj-lt"/>
                <a:ea typeface="Segoe UI" pitchFamily="34" charset="0"/>
                <a:cs typeface="Segoe UI" pitchFamily="34" charset="0"/>
              </a:rPr>
              <a:t>Beta</a:t>
            </a:r>
            <a:endParaRPr lang="en-US" sz="2400" baseline="30000" dirty="0">
              <a:gradFill>
                <a:gsLst>
                  <a:gs pos="0">
                    <a:schemeClr val="bg1"/>
                  </a:gs>
                  <a:gs pos="99000">
                    <a:schemeClr val="bg1"/>
                  </a:gs>
                </a:gsLst>
                <a:lin ang="5400000" scaled="0"/>
              </a:gradFill>
              <a:latin typeface="+mj-lt"/>
              <a:ea typeface="Segoe UI" pitchFamily="34" charset="0"/>
              <a:cs typeface="Segoe UI" pitchFamily="34" charset="0"/>
            </a:endParaRPr>
          </a:p>
        </p:txBody>
      </p:sp>
      <p:sp>
        <p:nvSpPr>
          <p:cNvPr id="4" name="Rectangle 3"/>
          <p:cNvSpPr/>
          <p:nvPr/>
        </p:nvSpPr>
        <p:spPr bwMode="auto">
          <a:xfrm>
            <a:off x="390525" y="1485899"/>
            <a:ext cx="2428875" cy="192786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r>
              <a:rPr lang="en-US" sz="1600" dirty="0">
                <a:gradFill>
                  <a:gsLst>
                    <a:gs pos="0">
                      <a:schemeClr val="bg1"/>
                    </a:gs>
                    <a:gs pos="99000">
                      <a:schemeClr val="bg1"/>
                    </a:gs>
                  </a:gsLst>
                  <a:lin ang="5400000" scaled="0"/>
                </a:gradFill>
              </a:rPr>
              <a:t>With the </a:t>
            </a:r>
            <a:r>
              <a:rPr lang="en-US" sz="1600" dirty="0" smtClean="0">
                <a:solidFill>
                  <a:schemeClr val="bg1"/>
                </a:solidFill>
              </a:rPr>
              <a:t>Import Campaigns feature, </a:t>
            </a:r>
            <a:r>
              <a:rPr lang="en-US" sz="1600" dirty="0" smtClean="0">
                <a:gradFill>
                  <a:gsLst>
                    <a:gs pos="0">
                      <a:schemeClr val="bg1"/>
                    </a:gs>
                    <a:gs pos="99000">
                      <a:schemeClr val="bg1"/>
                    </a:gs>
                  </a:gsLst>
                  <a:lin ang="5400000" scaled="0"/>
                </a:gradFill>
              </a:rPr>
              <a:t>you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only </a:t>
            </a:r>
            <a:r>
              <a:rPr lang="en-US" sz="1600" dirty="0">
                <a:gradFill>
                  <a:gsLst>
                    <a:gs pos="0">
                      <a:schemeClr val="bg1"/>
                    </a:gs>
                    <a:gs pos="99000">
                      <a:schemeClr val="bg1"/>
                    </a:gs>
                  </a:gsLst>
                  <a:lin ang="5400000" scaled="0"/>
                </a:gradFill>
              </a:rPr>
              <a:t>need to optimize </a:t>
            </a:r>
            <a:r>
              <a:rPr lang="en-US" sz="1600" dirty="0" smtClean="0">
                <a:gradFill>
                  <a:gsLst>
                    <a:gs pos="0">
                      <a:schemeClr val="bg1"/>
                    </a:gs>
                    <a:gs pos="99000">
                      <a:schemeClr val="bg1"/>
                    </a:gs>
                  </a:gsLst>
                  <a:lin ang="5400000" scaled="0"/>
                </a:gradFill>
              </a:rPr>
              <a:t>once. Just </a:t>
            </a:r>
            <a:r>
              <a:rPr lang="en-US" sz="1600" dirty="0" smtClean="0">
                <a:gradFill>
                  <a:gsLst>
                    <a:gs pos="0">
                      <a:schemeClr val="bg1"/>
                    </a:gs>
                    <a:gs pos="99000">
                      <a:schemeClr val="bg1"/>
                    </a:gs>
                  </a:gsLst>
                  <a:lin ang="5400000" scaled="0"/>
                </a:gradFill>
              </a:rPr>
              <a:t>import the </a:t>
            </a:r>
            <a:r>
              <a:rPr lang="en-US" sz="1600" dirty="0" smtClean="0">
                <a:gradFill>
                  <a:gsLst>
                    <a:gs pos="0">
                      <a:schemeClr val="bg1"/>
                    </a:gs>
                    <a:gs pos="99000">
                      <a:schemeClr val="bg1"/>
                    </a:gs>
                  </a:gsLst>
                  <a:lin ang="5400000" scaled="0"/>
                </a:gradFill>
              </a:rPr>
              <a:t>changes </a:t>
            </a:r>
            <a:r>
              <a:rPr lang="en-US" sz="1600" dirty="0">
                <a:gradFill>
                  <a:gsLst>
                    <a:gs pos="0">
                      <a:schemeClr val="bg1"/>
                    </a:gs>
                    <a:gs pos="99000">
                      <a:schemeClr val="bg1"/>
                    </a:gs>
                  </a:gsLst>
                  <a:lin ang="5400000" scaled="0"/>
                </a:gradFill>
              </a:rPr>
              <a:t>you made in </a:t>
            </a:r>
            <a:r>
              <a:rPr lang="en-US" sz="1600" dirty="0" smtClean="0">
                <a:gradFill>
                  <a:gsLst>
                    <a:gs pos="0">
                      <a:schemeClr val="bg1"/>
                    </a:gs>
                    <a:gs pos="99000">
                      <a:schemeClr val="bg1"/>
                    </a:gs>
                  </a:gsLst>
                  <a:lin ang="5400000" scaled="0"/>
                </a:gradFill>
              </a:rPr>
              <a:t>your </a:t>
            </a:r>
            <a:r>
              <a:rPr lang="en-US" sz="1600" dirty="0" smtClean="0">
                <a:gradFill>
                  <a:gsLst>
                    <a:gs pos="0">
                      <a:schemeClr val="bg1"/>
                    </a:gs>
                    <a:gs pos="99000">
                      <a:schemeClr val="bg1"/>
                    </a:gs>
                  </a:gsLst>
                  <a:lin ang="5400000" scaled="0"/>
                </a:gradFill>
              </a:rPr>
              <a:t>Google </a:t>
            </a:r>
            <a:r>
              <a:rPr lang="en-US" sz="1600" dirty="0" smtClean="0">
                <a:gradFill>
                  <a:gsLst>
                    <a:gs pos="0">
                      <a:schemeClr val="bg1"/>
                    </a:gs>
                    <a:gs pos="99000">
                      <a:schemeClr val="bg1"/>
                    </a:gs>
                  </a:gsLst>
                  <a:lin ang="5400000" scaled="0"/>
                </a:gradFill>
              </a:rPr>
              <a:t>campaigns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over to Bing Ads. </a:t>
            </a:r>
            <a:endParaRPr lang="en-US" sz="1600" dirty="0">
              <a:gradFill>
                <a:gsLst>
                  <a:gs pos="0">
                    <a:schemeClr val="bg1"/>
                  </a:gs>
                  <a:gs pos="99000">
                    <a:schemeClr val="bg1"/>
                  </a:gs>
                </a:gsLst>
                <a:lin ang="5400000" scaled="0"/>
              </a:gradFill>
            </a:endParaRPr>
          </a:p>
        </p:txBody>
      </p:sp>
      <p:sp>
        <p:nvSpPr>
          <p:cNvPr id="2" name="Title 1"/>
          <p:cNvSpPr>
            <a:spLocks noGrp="1"/>
          </p:cNvSpPr>
          <p:nvPr>
            <p:ph type="title"/>
          </p:nvPr>
        </p:nvSpPr>
        <p:spPr>
          <a:xfrm>
            <a:off x="389436" y="228600"/>
            <a:ext cx="8363938" cy="1107996"/>
          </a:xfrm>
        </p:spPr>
        <p:txBody>
          <a:bodyPr/>
          <a:lstStyle/>
          <a:p>
            <a:r>
              <a:rPr lang="en-US" dirty="0"/>
              <a:t>New Bing Ads </a:t>
            </a:r>
            <a:r>
              <a:rPr lang="en-US" dirty="0" smtClean="0"/>
              <a:t>features</a:t>
            </a:r>
            <a:br>
              <a:rPr lang="en-US" dirty="0" smtClean="0"/>
            </a:br>
            <a:r>
              <a:rPr lang="en-US" sz="3200" dirty="0" smtClean="0">
                <a:gradFill>
                  <a:gsLst>
                    <a:gs pos="0">
                      <a:schemeClr val="accent5"/>
                    </a:gs>
                    <a:gs pos="100000">
                      <a:schemeClr val="accent5"/>
                    </a:gs>
                  </a:gsLst>
                  <a:lin ang="5400000" scaled="0"/>
                </a:gradFill>
              </a:rPr>
              <a:t>Import </a:t>
            </a:r>
            <a:r>
              <a:rPr lang="en-US" sz="3200" dirty="0" err="1" smtClean="0">
                <a:gradFill>
                  <a:gsLst>
                    <a:gs pos="0">
                      <a:schemeClr val="accent5"/>
                    </a:gs>
                    <a:gs pos="100000">
                      <a:schemeClr val="accent5"/>
                    </a:gs>
                  </a:gsLst>
                  <a:lin ang="5400000" scaled="0"/>
                </a:gradFill>
              </a:rPr>
              <a:t>Campaigns</a:t>
            </a:r>
            <a:r>
              <a:rPr lang="en-US" sz="3200" baseline="30000" dirty="0" err="1" smtClean="0">
                <a:gradFill>
                  <a:gsLst>
                    <a:gs pos="0">
                      <a:schemeClr val="accent5"/>
                    </a:gs>
                    <a:gs pos="100000">
                      <a:schemeClr val="accent5"/>
                    </a:gs>
                  </a:gsLst>
                  <a:lin ang="5400000" scaled="0"/>
                </a:gradFill>
              </a:rPr>
              <a:t>Beta</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379" y="1485900"/>
            <a:ext cx="5487987" cy="3284101"/>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90523" y="3478830"/>
            <a:ext cx="2428875" cy="1291171"/>
            <a:chOff x="390523" y="3478536"/>
            <a:chExt cx="2428875" cy="1291171"/>
          </a:xfrm>
        </p:grpSpPr>
        <p:sp>
          <p:nvSpPr>
            <p:cNvPr id="8" name="TextBox 9"/>
            <p:cNvSpPr txBox="1"/>
            <p:nvPr/>
          </p:nvSpPr>
          <p:spPr>
            <a:xfrm>
              <a:off x="390523" y="3929449"/>
              <a:ext cx="2428875" cy="840258"/>
            </a:xfrm>
            <a:prstGeom prst="rect">
              <a:avLst/>
            </a:prstGeom>
            <a:noFill/>
            <a:ln>
              <a:solidFill>
                <a:schemeClr val="bg1">
                  <a:lumMod val="50000"/>
                </a:schemeClr>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a:hlinkClick r:id="rId3"/>
                </a:rPr>
                <a:t>Learn </a:t>
              </a:r>
              <a:r>
                <a:rPr lang="en-US" sz="2000" dirty="0" smtClean="0">
                  <a:hlinkClick r:id="rId3"/>
                </a:rPr>
                <a:t>more</a:t>
              </a:r>
              <a:endParaRPr lang="en-US" sz="2000" dirty="0"/>
            </a:p>
          </p:txBody>
        </p:sp>
        <p:sp>
          <p:nvSpPr>
            <p:cNvPr id="9" name="TextBox 9"/>
            <p:cNvSpPr txBox="1"/>
            <p:nvPr/>
          </p:nvSpPr>
          <p:spPr>
            <a:xfrm>
              <a:off x="390525" y="3478536"/>
              <a:ext cx="2428873" cy="449699"/>
            </a:xfrm>
            <a:prstGeom prst="rect">
              <a:avLst/>
            </a:prstGeom>
            <a:solidFill>
              <a:srgbClr val="666666"/>
            </a:solidFill>
            <a:ln>
              <a:solidFill>
                <a:srgbClr val="666666"/>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smtClean="0">
                  <a:gradFill>
                    <a:gsLst>
                      <a:gs pos="0">
                        <a:schemeClr val="bg1"/>
                      </a:gs>
                      <a:gs pos="78000">
                        <a:schemeClr val="bg1"/>
                      </a:gs>
                    </a:gsLst>
                    <a:lin ang="16200000" scaled="0"/>
                  </a:gradFill>
                </a:rPr>
                <a:t>Resource</a:t>
              </a:r>
              <a:endParaRPr lang="en-US" sz="2000" dirty="0">
                <a:gradFill>
                  <a:gsLst>
                    <a:gs pos="0">
                      <a:schemeClr val="bg1"/>
                    </a:gs>
                    <a:gs pos="78000">
                      <a:schemeClr val="bg1"/>
                    </a:gs>
                  </a:gsLst>
                  <a:lin ang="16200000" scaled="0"/>
                </a:gradFill>
              </a:endParaRPr>
            </a:p>
            <a:p>
              <a:endParaRPr lang="en-US" sz="2000" dirty="0" err="1">
                <a:gradFill>
                  <a:gsLst>
                    <a:gs pos="0">
                      <a:schemeClr val="bg1"/>
                    </a:gs>
                    <a:gs pos="78000">
                      <a:schemeClr val="bg1"/>
                    </a:gs>
                  </a:gsLst>
                  <a:lin ang="16200000" scaled="0"/>
                </a:gradFill>
              </a:endParaRPr>
            </a:p>
          </p:txBody>
        </p:sp>
      </p:grpSp>
    </p:spTree>
    <p:extLst>
      <p:ext uri="{BB962C8B-B14F-4D97-AF65-F5344CB8AC3E}">
        <p14:creationId xmlns:p14="http://schemas.microsoft.com/office/powerpoint/2010/main" val="255310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90524" y="5647936"/>
            <a:ext cx="8396289"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Questions</a:t>
            </a:r>
            <a:endParaRPr lang="en-US" sz="2400" spc="-50" dirty="0">
              <a:solidFill>
                <a:schemeClr val="bg1">
                  <a:alpha val="99000"/>
                </a:schemeClr>
              </a:solidFill>
              <a:latin typeface="+mj-lt"/>
              <a:ea typeface="Segoe UI" pitchFamily="34" charset="0"/>
              <a:cs typeface="Segoe UI" pitchFamily="34" charset="0"/>
            </a:endParaRPr>
          </a:p>
        </p:txBody>
      </p:sp>
      <p:sp>
        <p:nvSpPr>
          <p:cNvPr id="9" name="Rectangle 8"/>
          <p:cNvSpPr/>
          <p:nvPr/>
        </p:nvSpPr>
        <p:spPr bwMode="auto">
          <a:xfrm>
            <a:off x="390524" y="4946325"/>
            <a:ext cx="8396289"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Resources</a:t>
            </a:r>
            <a:endParaRPr lang="en-US" sz="2400" spc="-50" dirty="0">
              <a:solidFill>
                <a:schemeClr val="bg1">
                  <a:alpha val="99000"/>
                </a:schemeClr>
              </a:solidFill>
              <a:latin typeface="+mj-lt"/>
              <a:ea typeface="Segoe UI" pitchFamily="34" charset="0"/>
              <a:cs typeface="Segoe UI" pitchFamily="34" charset="0"/>
            </a:endParaRPr>
          </a:p>
        </p:txBody>
      </p:sp>
      <p:sp>
        <p:nvSpPr>
          <p:cNvPr id="4" name="Rectangle 3"/>
          <p:cNvSpPr/>
          <p:nvPr/>
        </p:nvSpPr>
        <p:spPr bwMode="auto">
          <a:xfrm>
            <a:off x="390524" y="1438275"/>
            <a:ext cx="8394300"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a:solidFill>
                  <a:schemeClr val="bg1">
                    <a:alpha val="99000"/>
                  </a:schemeClr>
                </a:solidFill>
                <a:latin typeface="+mj-lt"/>
                <a:ea typeface="Segoe UI" pitchFamily="34" charset="0"/>
                <a:cs typeface="Segoe UI" pitchFamily="34" charset="0"/>
              </a:rPr>
              <a:t>Industry </a:t>
            </a:r>
            <a:r>
              <a:rPr lang="en-US" sz="2400" spc="-50" dirty="0" smtClean="0">
                <a:solidFill>
                  <a:schemeClr val="bg1">
                    <a:alpha val="99000"/>
                  </a:schemeClr>
                </a:solidFill>
                <a:latin typeface="+mj-lt"/>
                <a:ea typeface="Segoe UI" pitchFamily="34" charset="0"/>
                <a:cs typeface="Segoe UI" pitchFamily="34" charset="0"/>
              </a:rPr>
              <a:t>trends</a:t>
            </a:r>
            <a:endParaRPr lang="en-US" sz="2400" spc="-50" dirty="0">
              <a:solidFill>
                <a:schemeClr val="bg1">
                  <a:alpha val="99000"/>
                </a:schemeClr>
              </a:solidFill>
              <a:latin typeface="+mj-lt"/>
              <a:ea typeface="Segoe UI" pitchFamily="34" charset="0"/>
              <a:cs typeface="Segoe UI" pitchFamily="34" charset="0"/>
            </a:endParaRPr>
          </a:p>
        </p:txBody>
      </p:sp>
      <p:sp>
        <p:nvSpPr>
          <p:cNvPr id="5" name="Rectangle 4"/>
          <p:cNvSpPr/>
          <p:nvPr/>
        </p:nvSpPr>
        <p:spPr bwMode="auto">
          <a:xfrm>
            <a:off x="390524" y="2139885"/>
            <a:ext cx="8394300"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a:solidFill>
                  <a:schemeClr val="bg1">
                    <a:alpha val="99000"/>
                  </a:schemeClr>
                </a:solidFill>
                <a:latin typeface="+mj-lt"/>
                <a:ea typeface="Segoe UI" pitchFamily="34" charset="0"/>
                <a:cs typeface="Segoe UI" pitchFamily="34" charset="0"/>
              </a:rPr>
              <a:t>Optimization </a:t>
            </a:r>
            <a:r>
              <a:rPr lang="en-US" sz="2400" spc="-50" dirty="0" smtClean="0">
                <a:solidFill>
                  <a:schemeClr val="bg1">
                    <a:alpha val="99000"/>
                  </a:schemeClr>
                </a:solidFill>
                <a:latin typeface="+mj-lt"/>
                <a:ea typeface="Segoe UI" pitchFamily="34" charset="0"/>
                <a:cs typeface="Segoe UI" pitchFamily="34" charset="0"/>
              </a:rPr>
              <a:t>basics</a:t>
            </a:r>
            <a:endParaRPr lang="en-US" sz="2400" spc="-50" dirty="0">
              <a:solidFill>
                <a:schemeClr val="bg1">
                  <a:alpha val="99000"/>
                </a:schemeClr>
              </a:solidFill>
              <a:latin typeface="+mj-lt"/>
              <a:ea typeface="Segoe UI" pitchFamily="34" charset="0"/>
              <a:cs typeface="Segoe UI" pitchFamily="34" charset="0"/>
            </a:endParaRPr>
          </a:p>
        </p:txBody>
      </p:sp>
      <p:sp>
        <p:nvSpPr>
          <p:cNvPr id="6" name="Rectangle 5"/>
          <p:cNvSpPr/>
          <p:nvPr/>
        </p:nvSpPr>
        <p:spPr bwMode="auto">
          <a:xfrm>
            <a:off x="390524" y="2841495"/>
            <a:ext cx="8394300"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a:solidFill>
                  <a:schemeClr val="bg1">
                    <a:alpha val="99000"/>
                  </a:schemeClr>
                </a:solidFill>
                <a:latin typeface="+mj-lt"/>
                <a:ea typeface="Segoe UI" pitchFamily="34" charset="0"/>
                <a:cs typeface="Segoe UI" pitchFamily="34" charset="0"/>
              </a:rPr>
              <a:t>Opportunities</a:t>
            </a:r>
          </a:p>
        </p:txBody>
      </p:sp>
      <p:sp>
        <p:nvSpPr>
          <p:cNvPr id="10" name="Rectangle 9"/>
          <p:cNvSpPr/>
          <p:nvPr/>
        </p:nvSpPr>
        <p:spPr bwMode="auto">
          <a:xfrm>
            <a:off x="390524" y="3543105"/>
            <a:ext cx="8394300"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Platform &amp; Tools</a:t>
            </a:r>
            <a:endParaRPr lang="en-US" sz="2400" spc="-50" dirty="0">
              <a:solidFill>
                <a:schemeClr val="bg1">
                  <a:alpha val="99000"/>
                </a:schemeClr>
              </a:solidFill>
              <a:latin typeface="+mj-lt"/>
              <a:ea typeface="Segoe UI" pitchFamily="34" charset="0"/>
              <a:cs typeface="Segoe UI" pitchFamily="34" charset="0"/>
            </a:endParaRPr>
          </a:p>
        </p:txBody>
      </p:sp>
      <p:sp>
        <p:nvSpPr>
          <p:cNvPr id="7" name="Rectangle 6"/>
          <p:cNvSpPr/>
          <p:nvPr/>
        </p:nvSpPr>
        <p:spPr bwMode="auto">
          <a:xfrm>
            <a:off x="390524" y="4244715"/>
            <a:ext cx="8394300" cy="66751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0" numCol="1" spcCol="0" rtlCol="0" fromWordArt="0" anchor="t" anchorCtr="0" forceAA="0" compatLnSpc="1">
            <a:prstTxWarp prst="textNoShape">
              <a:avLst/>
            </a:prstTxWarp>
            <a:noAutofit/>
          </a:bodyPr>
          <a:lstStyle/>
          <a:p>
            <a:pPr defTabSz="914099" fontAlgn="base">
              <a:lnSpc>
                <a:spcPct val="80000"/>
              </a:lnSpc>
              <a:spcBef>
                <a:spcPct val="0"/>
              </a:spcBef>
              <a:spcAft>
                <a:spcPct val="0"/>
              </a:spcAft>
            </a:pPr>
            <a:r>
              <a:rPr lang="en-US" sz="2400" spc="-50" dirty="0">
                <a:solidFill>
                  <a:schemeClr val="bg1">
                    <a:alpha val="99000"/>
                  </a:schemeClr>
                </a:solidFill>
                <a:latin typeface="+mj-lt"/>
                <a:ea typeface="Segoe UI" pitchFamily="34" charset="0"/>
                <a:cs typeface="Segoe UI" pitchFamily="34" charset="0"/>
              </a:rPr>
              <a:t>New Bing </a:t>
            </a:r>
            <a:br>
              <a:rPr lang="en-US" sz="2400" spc="-50" dirty="0">
                <a:solidFill>
                  <a:schemeClr val="bg1">
                    <a:alpha val="99000"/>
                  </a:schemeClr>
                </a:solidFill>
                <a:latin typeface="+mj-lt"/>
                <a:ea typeface="Segoe UI" pitchFamily="34" charset="0"/>
                <a:cs typeface="Segoe UI" pitchFamily="34" charset="0"/>
              </a:rPr>
            </a:br>
            <a:r>
              <a:rPr lang="en-US" sz="2400" spc="-50" dirty="0">
                <a:solidFill>
                  <a:schemeClr val="bg1">
                    <a:alpha val="99000"/>
                  </a:schemeClr>
                </a:solidFill>
                <a:latin typeface="+mj-lt"/>
                <a:ea typeface="Segoe UI" pitchFamily="34" charset="0"/>
                <a:cs typeface="Segoe UI" pitchFamily="34" charset="0"/>
              </a:rPr>
              <a:t>A</a:t>
            </a:r>
            <a:r>
              <a:rPr lang="en-US" sz="2400" spc="-50" dirty="0" smtClean="0">
                <a:solidFill>
                  <a:schemeClr val="bg1">
                    <a:alpha val="99000"/>
                  </a:schemeClr>
                </a:solidFill>
                <a:latin typeface="+mj-lt"/>
                <a:ea typeface="Segoe UI" pitchFamily="34" charset="0"/>
                <a:cs typeface="Segoe UI" pitchFamily="34" charset="0"/>
              </a:rPr>
              <a:t>ds features</a:t>
            </a:r>
            <a:endParaRPr lang="en-US" sz="2400" spc="-50" dirty="0">
              <a:solidFill>
                <a:schemeClr val="bg1">
                  <a:alpha val="99000"/>
                </a:schemeClr>
              </a:solidFill>
              <a:latin typeface="+mj-lt"/>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Table of contents</a:t>
            </a:r>
            <a:endParaRPr lang="en-US" dirty="0"/>
          </a:p>
        </p:txBody>
      </p:sp>
      <p:sp>
        <p:nvSpPr>
          <p:cNvPr id="11" name="Rectangle 10"/>
          <p:cNvSpPr/>
          <p:nvPr/>
        </p:nvSpPr>
        <p:spPr>
          <a:xfrm>
            <a:off x="4619625" y="1438275"/>
            <a:ext cx="4167188" cy="66751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2011 Review</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2012 Forecast</a:t>
            </a:r>
          </a:p>
        </p:txBody>
      </p:sp>
      <p:sp>
        <p:nvSpPr>
          <p:cNvPr id="13" name="Rectangle 12"/>
          <p:cNvSpPr/>
          <p:nvPr/>
        </p:nvSpPr>
        <p:spPr>
          <a:xfrm>
            <a:off x="4619625" y="2139885"/>
            <a:ext cx="4167188" cy="66751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Keywords</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Ad Copy</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Landing Pages</a:t>
            </a:r>
          </a:p>
        </p:txBody>
      </p:sp>
      <p:sp>
        <p:nvSpPr>
          <p:cNvPr id="14" name="Rectangle 13"/>
          <p:cNvSpPr/>
          <p:nvPr/>
        </p:nvSpPr>
        <p:spPr>
          <a:xfrm>
            <a:off x="4619625" y="2841495"/>
            <a:ext cx="4167188" cy="66751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Mobile</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Content Ads</a:t>
            </a:r>
          </a:p>
        </p:txBody>
      </p:sp>
      <p:sp>
        <p:nvSpPr>
          <p:cNvPr id="15" name="Rectangle 14"/>
          <p:cNvSpPr/>
          <p:nvPr/>
        </p:nvSpPr>
        <p:spPr>
          <a:xfrm>
            <a:off x="4619625" y="3543105"/>
            <a:ext cx="4167188" cy="66751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Bing Ads </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Bing Ads Intelligence</a:t>
            </a:r>
          </a:p>
        </p:txBody>
      </p:sp>
      <p:sp>
        <p:nvSpPr>
          <p:cNvPr id="16" name="Rectangle 15"/>
          <p:cNvSpPr/>
          <p:nvPr/>
        </p:nvSpPr>
        <p:spPr>
          <a:xfrm>
            <a:off x="4619625" y="4244715"/>
            <a:ext cx="4167188" cy="667512"/>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Google Import</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Broad Match Modifier</a:t>
            </a:r>
          </a:p>
          <a:p>
            <a:pPr marL="168275" indent="-168275" defTabSz="914099" fontAlgn="base">
              <a:lnSpc>
                <a:spcPct val="90000"/>
              </a:lnSpc>
              <a:spcBef>
                <a:spcPct val="0"/>
              </a:spcBef>
              <a:spcAft>
                <a:spcPct val="0"/>
              </a:spcAft>
              <a:buClr>
                <a:schemeClr val="tx2"/>
              </a:buClr>
              <a:buFont typeface="Arial" pitchFamily="34" charset="0"/>
              <a:buChar char="•"/>
            </a:pPr>
            <a:r>
              <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Ad </a:t>
            </a:r>
            <a:r>
              <a:rPr lang="en-US"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Extensions</a:t>
            </a:r>
            <a:endParaRPr lang="en-US"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endParaRPr>
          </a:p>
        </p:txBody>
      </p:sp>
      <p:sp useBgFill="1">
        <p:nvSpPr>
          <p:cNvPr id="3" name="Rectangle 2"/>
          <p:cNvSpPr/>
          <p:nvPr/>
        </p:nvSpPr>
        <p:spPr bwMode="auto">
          <a:xfrm>
            <a:off x="8778240" y="740664"/>
            <a:ext cx="365760" cy="559612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41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1+#ppt_w/2"/>
                                          </p:val>
                                        </p:tav>
                                        <p:tav tm="100000">
                                          <p:val>
                                            <p:strVal val="#ppt_x"/>
                                          </p:val>
                                        </p:tav>
                                      </p:tavLst>
                                    </p:anim>
                                    <p:anim calcmode="lin" valueType="num">
                                      <p:cBhvr additive="base">
                                        <p:cTn id="16" dur="1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8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3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16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2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1+#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4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1+#ppt_w/2"/>
                                          </p:val>
                                        </p:tav>
                                        <p:tav tm="100000">
                                          <p:val>
                                            <p:strVal val="#ppt_x"/>
                                          </p:val>
                                        </p:tav>
                                      </p:tavLst>
                                    </p:anim>
                                    <p:anim calcmode="lin" valueType="num">
                                      <p:cBhvr additive="base">
                                        <p:cTn id="40" dur="10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26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1000" fill="hold"/>
                                        <p:tgtEl>
                                          <p:spTgt spid="14"/>
                                        </p:tgtEl>
                                        <p:attrNameLst>
                                          <p:attrName>ppt_x</p:attrName>
                                        </p:attrNameLst>
                                      </p:cBhvr>
                                      <p:tavLst>
                                        <p:tav tm="0">
                                          <p:val>
                                            <p:strVal val="1+#ppt_w/2"/>
                                          </p:val>
                                        </p:tav>
                                        <p:tav tm="100000">
                                          <p:val>
                                            <p:strVal val="#ppt_x"/>
                                          </p:val>
                                        </p:tav>
                                      </p:tavLst>
                                    </p:anim>
                                    <p:anim calcmode="lin" valueType="num">
                                      <p:cBhvr additive="base">
                                        <p:cTn id="44" dur="10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280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1+#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300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1000" fill="hold"/>
                                        <p:tgtEl>
                                          <p:spTgt spid="16"/>
                                        </p:tgtEl>
                                        <p:attrNameLst>
                                          <p:attrName>ppt_x</p:attrName>
                                        </p:attrNameLst>
                                      </p:cBhvr>
                                      <p:tavLst>
                                        <p:tav tm="0">
                                          <p:val>
                                            <p:strVal val="1+#ppt_w/2"/>
                                          </p:val>
                                        </p:tav>
                                        <p:tav tm="100000">
                                          <p:val>
                                            <p:strVal val="#ppt_x"/>
                                          </p:val>
                                        </p:tav>
                                      </p:tavLst>
                                    </p:anim>
                                    <p:anim calcmode="lin" valueType="num">
                                      <p:cBhvr additive="base">
                                        <p:cTn id="5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P spid="5" grpId="0" animBg="1"/>
      <p:bldP spid="6" grpId="0" animBg="1"/>
      <p:bldP spid="10" grpId="0" animBg="1"/>
      <p:bldP spid="7" grpId="0" animBg="1"/>
      <p:bldP spid="11" grpId="0" animBg="1"/>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90525" y="1485900"/>
            <a:ext cx="2433638" cy="195681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a:gradFill>
                  <a:gsLst>
                    <a:gs pos="0">
                      <a:schemeClr val="bg1"/>
                    </a:gs>
                    <a:gs pos="99000">
                      <a:schemeClr val="bg1"/>
                    </a:gs>
                  </a:gsLst>
                  <a:lin ang="5400000" scaled="0"/>
                </a:gradFill>
                <a:latin typeface="+mj-lt"/>
                <a:ea typeface="Segoe UI" pitchFamily="34" charset="0"/>
                <a:cs typeface="Segoe UI" pitchFamily="34" charset="0"/>
              </a:rPr>
              <a:t>Location Extensions</a:t>
            </a:r>
          </a:p>
        </p:txBody>
      </p:sp>
      <p:sp>
        <p:nvSpPr>
          <p:cNvPr id="4" name="Rectangle 3"/>
          <p:cNvSpPr/>
          <p:nvPr/>
        </p:nvSpPr>
        <p:spPr bwMode="auto">
          <a:xfrm>
            <a:off x="390524" y="1490472"/>
            <a:ext cx="2433638" cy="195224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1600" dirty="0">
                <a:gradFill>
                  <a:gsLst>
                    <a:gs pos="0">
                      <a:schemeClr val="bg1"/>
                    </a:gs>
                    <a:gs pos="99000">
                      <a:schemeClr val="bg1"/>
                    </a:gs>
                  </a:gsLst>
                  <a:lin ang="5400000" scaled="0"/>
                </a:gradFill>
              </a:rPr>
              <a:t>Using Location Extensions, </a:t>
            </a:r>
            <a:r>
              <a:rPr lang="en-US" sz="1600" dirty="0" smtClean="0">
                <a:gradFill>
                  <a:gsLst>
                    <a:gs pos="0">
                      <a:schemeClr val="bg1"/>
                    </a:gs>
                    <a:gs pos="99000">
                      <a:schemeClr val="bg1"/>
                    </a:gs>
                  </a:gsLst>
                  <a:lin ang="5400000" scaled="0"/>
                </a:gradFill>
              </a:rPr>
              <a:t>you </a:t>
            </a:r>
            <a:r>
              <a:rPr lang="en-US" sz="1600" dirty="0">
                <a:gradFill>
                  <a:gsLst>
                    <a:gs pos="0">
                      <a:schemeClr val="bg1"/>
                    </a:gs>
                    <a:gs pos="99000">
                      <a:schemeClr val="bg1"/>
                    </a:gs>
                  </a:gsLst>
                  <a:lin ang="5400000" scaled="0"/>
                </a:gradFill>
              </a:rPr>
              <a:t>can display your business address and phone number in your text ad. That can help drive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leads </a:t>
            </a:r>
            <a:r>
              <a:rPr lang="en-US" sz="1600" dirty="0">
                <a:gradFill>
                  <a:gsLst>
                    <a:gs pos="0">
                      <a:schemeClr val="bg1"/>
                    </a:gs>
                    <a:gs pos="99000">
                      <a:schemeClr val="bg1"/>
                    </a:gs>
                  </a:gsLst>
                  <a:lin ang="5400000" scaled="0"/>
                </a:gradFill>
              </a:rPr>
              <a:t>and bring more customers to your door. </a:t>
            </a:r>
          </a:p>
        </p:txBody>
      </p:sp>
      <p:sp>
        <p:nvSpPr>
          <p:cNvPr id="2" name="Title 1"/>
          <p:cNvSpPr>
            <a:spLocks noGrp="1"/>
          </p:cNvSpPr>
          <p:nvPr>
            <p:ph type="title"/>
          </p:nvPr>
        </p:nvSpPr>
        <p:spPr>
          <a:xfrm>
            <a:off x="389436" y="228600"/>
            <a:ext cx="8363938" cy="1107996"/>
          </a:xfrm>
        </p:spPr>
        <p:txBody>
          <a:bodyPr/>
          <a:lstStyle/>
          <a:p>
            <a:r>
              <a:rPr lang="en-US" dirty="0"/>
              <a:t>New Bing Ads </a:t>
            </a:r>
            <a:r>
              <a:rPr lang="en-US" dirty="0" smtClean="0"/>
              <a:t>features</a:t>
            </a:r>
            <a:br>
              <a:rPr lang="en-US" dirty="0" smtClean="0"/>
            </a:br>
            <a:r>
              <a:rPr lang="en-US" sz="3200" dirty="0" smtClean="0">
                <a:gradFill>
                  <a:gsLst>
                    <a:gs pos="0">
                      <a:schemeClr val="accent5"/>
                    </a:gs>
                    <a:gs pos="100000">
                      <a:schemeClr val="accent5"/>
                    </a:gs>
                  </a:gsLst>
                  <a:lin ang="5400000" scaled="0"/>
                </a:gradFill>
              </a:rPr>
              <a:t>Location Extensions</a:t>
            </a:r>
            <a:endParaRPr lang="en-US" sz="3200" dirty="0">
              <a:gradFill>
                <a:gsLst>
                  <a:gs pos="0">
                    <a:schemeClr val="accent5"/>
                  </a:gs>
                  <a:gs pos="100000">
                    <a:schemeClr val="accent5"/>
                  </a:gs>
                </a:gsLst>
                <a:lin ang="5400000" scaled="0"/>
              </a:gradFill>
            </a:endParaRPr>
          </a:p>
        </p:txBody>
      </p:sp>
      <p:pic>
        <p:nvPicPr>
          <p:cNvPr id="8" name="Picture 2" descr="http://community.microsoftadvertising.com/cfs-file.ashx/__key/CommunityServer.Blogs.Components.WeblogFiles/advertiser_5F00_drafts.metablogapi/5187.clip_5F00_image001_5F00_2696A9A9.jpg"/>
          <p:cNvPicPr>
            <a:picLocks noChangeAspect="1" noChangeArrowheads="1"/>
          </p:cNvPicPr>
          <p:nvPr/>
        </p:nvPicPr>
        <p:blipFill rotWithShape="1">
          <a:blip r:embed="rId2">
            <a:extLst>
              <a:ext uri="{28A0092B-C50C-407E-A947-70E740481C1C}">
                <a14:useLocalDpi xmlns:a14="http://schemas.microsoft.com/office/drawing/2010/main" val="0"/>
              </a:ext>
            </a:extLst>
          </a:blip>
          <a:srcRect l="-2566" t="-30481" r="1" b="-33968"/>
          <a:stretch/>
        </p:blipFill>
        <p:spPr bwMode="auto">
          <a:xfrm>
            <a:off x="4639917" y="4682983"/>
            <a:ext cx="4138958" cy="1362510"/>
          </a:xfrm>
          <a:prstGeom prst="rect">
            <a:avLst/>
          </a:prstGeom>
          <a:noFill/>
          <a:ln w="9525">
            <a:solidFill>
              <a:schemeClr val="tx1">
                <a:lumMod val="50000"/>
                <a:lumOff val="50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9" name="Picture 4" descr="http://community.microsoftadvertising.com/cfs-file.ashx/__key/CommunityServer.Blogs.Components.WeblogFiles/advertiser_5F00_drafts.metablogapi/2474.clip_5F00_image005_5F00_4AE79FF9.jpg"/>
          <p:cNvPicPr>
            <a:picLocks noChangeAspect="1" noChangeArrowheads="1"/>
          </p:cNvPicPr>
          <p:nvPr/>
        </p:nvPicPr>
        <p:blipFill rotWithShape="1">
          <a:blip r:embed="rId3">
            <a:extLst>
              <a:ext uri="{28A0092B-C50C-407E-A947-70E740481C1C}">
                <a14:useLocalDpi xmlns:a14="http://schemas.microsoft.com/office/drawing/2010/main" val="0"/>
              </a:ext>
            </a:extLst>
          </a:blip>
          <a:srcRect l="-3211" r="-4137"/>
          <a:stretch/>
        </p:blipFill>
        <p:spPr bwMode="auto">
          <a:xfrm>
            <a:off x="2887663" y="1485900"/>
            <a:ext cx="5891212" cy="3134738"/>
          </a:xfrm>
          <a:prstGeom prst="rect">
            <a:avLst/>
          </a:prstGeom>
          <a:noFill/>
          <a:ln>
            <a:solidFill>
              <a:schemeClr val="bg1">
                <a:lumMod val="50000"/>
              </a:schemeClr>
            </a:solidFill>
          </a:ln>
          <a:extLst/>
        </p:spPr>
      </p:pic>
      <p:sp>
        <p:nvSpPr>
          <p:cNvPr id="10" name="Rectangle 9"/>
          <p:cNvSpPr/>
          <p:nvPr/>
        </p:nvSpPr>
        <p:spPr>
          <a:xfrm>
            <a:off x="390524" y="4675363"/>
            <a:ext cx="4187952" cy="1370130"/>
          </a:xfrm>
          <a:prstGeom prst="rect">
            <a:avLst/>
          </a:prstGeom>
          <a:solidFill>
            <a:schemeClr val="accent5"/>
          </a:solidFill>
        </p:spPr>
        <p:txBody>
          <a:bodyPr wrap="square" lIns="228600" tIns="91440" rIns="45720">
            <a:noAutofit/>
          </a:bodyPr>
          <a:lstStyle/>
          <a:p>
            <a:pPr>
              <a:lnSpc>
                <a:spcPct val="95000"/>
              </a:lnSpc>
              <a:spcBef>
                <a:spcPts val="1075"/>
              </a:spcBef>
              <a:buClr>
                <a:srgbClr val="4D4D4D"/>
              </a:buClr>
            </a:pPr>
            <a:r>
              <a:rPr lang="en-US" sz="1500" dirty="0">
                <a:gradFill>
                  <a:gsLst>
                    <a:gs pos="0">
                      <a:schemeClr val="bg1"/>
                    </a:gs>
                    <a:gs pos="100000">
                      <a:schemeClr val="bg1"/>
                    </a:gs>
                  </a:gsLst>
                  <a:lin ang="5400000" scaled="0"/>
                </a:gradFill>
              </a:rPr>
              <a:t>A recent Microsoft Advertising study of </a:t>
            </a:r>
            <a:r>
              <a:rPr lang="en-US" sz="1500" dirty="0" smtClean="0">
                <a:gradFill>
                  <a:gsLst>
                    <a:gs pos="0">
                      <a:schemeClr val="bg1"/>
                    </a:gs>
                    <a:gs pos="100000">
                      <a:schemeClr val="bg1"/>
                    </a:gs>
                  </a:gsLst>
                  <a:lin ang="5400000" scaled="0"/>
                </a:gradFill>
              </a:rPr>
              <a:t>850 </a:t>
            </a:r>
            <a:r>
              <a:rPr lang="en-US" sz="1500" dirty="0">
                <a:gradFill>
                  <a:gsLst>
                    <a:gs pos="0">
                      <a:schemeClr val="bg1"/>
                    </a:gs>
                    <a:gs pos="100000">
                      <a:schemeClr val="bg1"/>
                    </a:gs>
                  </a:gsLst>
                  <a:lin ang="5400000" scaled="0"/>
                </a:gradFill>
              </a:rPr>
              <a:t>advertisers in the </a:t>
            </a:r>
            <a:r>
              <a:rPr lang="en-US" sz="1500" dirty="0" smtClean="0">
                <a:gradFill>
                  <a:gsLst>
                    <a:gs pos="0">
                      <a:schemeClr val="bg1"/>
                    </a:gs>
                    <a:gs pos="100000">
                      <a:schemeClr val="bg1"/>
                    </a:gs>
                  </a:gsLst>
                  <a:lin ang="5400000" scaled="0"/>
                </a:gradFill>
              </a:rPr>
              <a:t>United </a:t>
            </a:r>
            <a:r>
              <a:rPr lang="en-US" sz="1500" dirty="0">
                <a:gradFill>
                  <a:gsLst>
                    <a:gs pos="0">
                      <a:schemeClr val="bg1"/>
                    </a:gs>
                    <a:gs pos="100000">
                      <a:schemeClr val="bg1"/>
                    </a:gs>
                  </a:gsLst>
                  <a:lin ang="5400000" scaled="0"/>
                </a:gradFill>
              </a:rPr>
              <a:t>States found </a:t>
            </a:r>
            <a:r>
              <a:rPr lang="en-US" sz="1500" dirty="0" smtClean="0">
                <a:gradFill>
                  <a:gsLst>
                    <a:gs pos="0">
                      <a:schemeClr val="bg1"/>
                    </a:gs>
                    <a:gs pos="100000">
                      <a:schemeClr val="bg1"/>
                    </a:gs>
                  </a:gsLst>
                  <a:lin ang="5400000" scaled="0"/>
                </a:gradFill>
              </a:rPr>
              <a:t>that campaigns </a:t>
            </a:r>
            <a:r>
              <a:rPr lang="en-US" sz="1500" dirty="0">
                <a:gradFill>
                  <a:gsLst>
                    <a:gs pos="0">
                      <a:schemeClr val="bg1"/>
                    </a:gs>
                    <a:gs pos="100000">
                      <a:schemeClr val="bg1"/>
                    </a:gs>
                  </a:gsLst>
                  <a:lin ang="5400000" scaled="0"/>
                </a:gradFill>
              </a:rPr>
              <a:t>using Location Extensions had </a:t>
            </a:r>
            <a:r>
              <a:rPr lang="en-US" sz="1500" dirty="0" smtClean="0">
                <a:gradFill>
                  <a:gsLst>
                    <a:gs pos="0">
                      <a:schemeClr val="bg1"/>
                    </a:gs>
                    <a:gs pos="100000">
                      <a:schemeClr val="bg1"/>
                    </a:gs>
                  </a:gsLst>
                  <a:lin ang="5400000" scaled="0"/>
                </a:gradFill>
              </a:rPr>
              <a:t>click-through </a:t>
            </a:r>
            <a:r>
              <a:rPr lang="en-US" sz="1500" dirty="0">
                <a:gradFill>
                  <a:gsLst>
                    <a:gs pos="0">
                      <a:schemeClr val="bg1"/>
                    </a:gs>
                    <a:gs pos="100000">
                      <a:schemeClr val="bg1"/>
                    </a:gs>
                  </a:gsLst>
                  <a:lin ang="5400000" scaled="0"/>
                </a:gradFill>
              </a:rPr>
              <a:t>rates 8 to 16 percent higher than campaigns without Location </a:t>
            </a:r>
            <a:r>
              <a:rPr lang="en-US" sz="1500" dirty="0" smtClean="0">
                <a:gradFill>
                  <a:gsLst>
                    <a:gs pos="0">
                      <a:schemeClr val="bg1"/>
                    </a:gs>
                    <a:gs pos="100000">
                      <a:schemeClr val="bg1"/>
                    </a:gs>
                  </a:gsLst>
                  <a:lin ang="5400000" scaled="0"/>
                </a:gradFill>
              </a:rPr>
              <a:t>Extensions.</a:t>
            </a:r>
            <a:r>
              <a:rPr lang="en-US" sz="1500" baseline="30000" dirty="0" smtClean="0">
                <a:gradFill>
                  <a:gsLst>
                    <a:gs pos="0">
                      <a:schemeClr val="bg1"/>
                    </a:gs>
                    <a:gs pos="100000">
                      <a:schemeClr val="bg1"/>
                    </a:gs>
                  </a:gsLst>
                  <a:lin ang="5400000" scaled="0"/>
                </a:gradFill>
              </a:rPr>
              <a:t>1</a:t>
            </a:r>
            <a:endParaRPr lang="en-US" sz="1500" b="1" baseline="30000" dirty="0">
              <a:gradFill>
                <a:gsLst>
                  <a:gs pos="0">
                    <a:schemeClr val="bg1"/>
                  </a:gs>
                  <a:gs pos="100000">
                    <a:schemeClr val="bg1"/>
                  </a:gs>
                </a:gsLst>
                <a:lin ang="5400000" scaled="0"/>
              </a:gradFill>
              <a:latin typeface="Segoe UI Semibold" pitchFamily="34" charset="0"/>
            </a:endParaRPr>
          </a:p>
        </p:txBody>
      </p:sp>
      <p:sp>
        <p:nvSpPr>
          <p:cNvPr id="11" name="Rectangle 10"/>
          <p:cNvSpPr/>
          <p:nvPr/>
        </p:nvSpPr>
        <p:spPr>
          <a:xfrm>
            <a:off x="390524" y="6388532"/>
            <a:ext cx="5312691" cy="223907"/>
          </a:xfrm>
          <a:prstGeom prst="rect">
            <a:avLst/>
          </a:prstGeom>
        </p:spPr>
        <p:txBody>
          <a:bodyPr wrap="square">
            <a:spAutoFit/>
          </a:bodyPr>
          <a:lstStyle/>
          <a:p>
            <a:pPr>
              <a:lnSpc>
                <a:spcPct val="95000"/>
              </a:lnSpc>
              <a:spcBef>
                <a:spcPts val="1075"/>
              </a:spcBef>
              <a:buClr>
                <a:srgbClr val="4D4D4D"/>
              </a:buClr>
            </a:pPr>
            <a:r>
              <a:rPr lang="en-US" sz="900" b="1" dirty="0">
                <a:gradFill>
                  <a:gsLst>
                    <a:gs pos="100000">
                      <a:schemeClr val="tx1">
                        <a:lumMod val="75000"/>
                        <a:lumOff val="25000"/>
                      </a:schemeClr>
                    </a:gs>
                    <a:gs pos="1000">
                      <a:schemeClr val="tx1">
                        <a:lumMod val="75000"/>
                        <a:lumOff val="25000"/>
                      </a:schemeClr>
                    </a:gs>
                  </a:gsLst>
                  <a:lin ang="5400000" scaled="0"/>
                </a:gradFill>
              </a:rPr>
              <a:t>1: </a:t>
            </a:r>
            <a:r>
              <a:rPr lang="en-US" sz="900" dirty="0">
                <a:gradFill>
                  <a:gsLst>
                    <a:gs pos="100000">
                      <a:schemeClr val="tx1">
                        <a:lumMod val="75000"/>
                        <a:lumOff val="25000"/>
                      </a:schemeClr>
                    </a:gs>
                    <a:gs pos="1000">
                      <a:schemeClr val="tx1">
                        <a:lumMod val="75000"/>
                        <a:lumOff val="25000"/>
                      </a:schemeClr>
                    </a:gs>
                  </a:gsLst>
                  <a:lin ang="5400000" scaled="0"/>
                </a:gradFill>
              </a:rPr>
              <a:t>Internal </a:t>
            </a:r>
            <a:r>
              <a:rPr lang="en-US" sz="900" dirty="0" err="1">
                <a:gradFill>
                  <a:gsLst>
                    <a:gs pos="100000">
                      <a:schemeClr val="tx1">
                        <a:lumMod val="75000"/>
                        <a:lumOff val="25000"/>
                      </a:schemeClr>
                    </a:gs>
                    <a:gs pos="1000">
                      <a:schemeClr val="tx1">
                        <a:lumMod val="75000"/>
                        <a:lumOff val="25000"/>
                      </a:schemeClr>
                    </a:gs>
                  </a:gsLst>
                  <a:lin ang="5400000" scaled="0"/>
                </a:gradFill>
              </a:rPr>
              <a:t>adCenter</a:t>
            </a:r>
            <a:r>
              <a:rPr lang="en-US" sz="900" dirty="0">
                <a:gradFill>
                  <a:gsLst>
                    <a:gs pos="100000">
                      <a:schemeClr val="tx1">
                        <a:lumMod val="75000"/>
                        <a:lumOff val="25000"/>
                      </a:schemeClr>
                    </a:gs>
                    <a:gs pos="1000">
                      <a:schemeClr val="tx1">
                        <a:lumMod val="75000"/>
                        <a:lumOff val="25000"/>
                      </a:schemeClr>
                    </a:gs>
                  </a:gsLst>
                  <a:lin ang="5400000" scaled="0"/>
                </a:gradFill>
              </a:rPr>
              <a:t> data, SMB and premium advertisers, November 2011 through January 2012</a:t>
            </a:r>
          </a:p>
        </p:txBody>
      </p:sp>
      <p:grpSp>
        <p:nvGrpSpPr>
          <p:cNvPr id="5" name="Group 4"/>
          <p:cNvGrpSpPr/>
          <p:nvPr/>
        </p:nvGrpSpPr>
        <p:grpSpPr>
          <a:xfrm>
            <a:off x="9629457" y="3150984"/>
            <a:ext cx="1873885" cy="1873885"/>
            <a:chOff x="9514204" y="3715560"/>
            <a:chExt cx="1873885" cy="1873885"/>
          </a:xfrm>
        </p:grpSpPr>
        <p:sp>
          <p:nvSpPr>
            <p:cNvPr id="3" name="Rectangle 2"/>
            <p:cNvSpPr/>
            <p:nvPr/>
          </p:nvSpPr>
          <p:spPr bwMode="auto">
            <a:xfrm>
              <a:off x="9514204" y="4597778"/>
              <a:ext cx="1873885" cy="45720"/>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3" name="Rectangle 12"/>
            <p:cNvSpPr/>
            <p:nvPr/>
          </p:nvSpPr>
          <p:spPr bwMode="auto">
            <a:xfrm rot="5400000">
              <a:off x="9537065" y="4629643"/>
              <a:ext cx="1873885" cy="45720"/>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
        <p:nvSpPr>
          <p:cNvPr id="6" name="Rectangle 5"/>
          <p:cNvSpPr/>
          <p:nvPr/>
        </p:nvSpPr>
        <p:spPr bwMode="auto">
          <a:xfrm>
            <a:off x="390524" y="4675363"/>
            <a:ext cx="133351" cy="1370130"/>
          </a:xfrm>
          <a:prstGeom prst="rect">
            <a:avLst/>
          </a:prstGeom>
          <a:solidFill>
            <a:srgbClr val="A1A1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useBgFill="1">
        <p:nvSpPr>
          <p:cNvPr id="14" name="Rectangle 13"/>
          <p:cNvSpPr/>
          <p:nvPr/>
        </p:nvSpPr>
        <p:spPr bwMode="auto">
          <a:xfrm>
            <a:off x="0" y="4533900"/>
            <a:ext cx="390525" cy="1638300"/>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nvGrpSpPr>
          <p:cNvPr id="12" name="Group 11"/>
          <p:cNvGrpSpPr/>
          <p:nvPr/>
        </p:nvGrpSpPr>
        <p:grpSpPr>
          <a:xfrm>
            <a:off x="395288" y="3503875"/>
            <a:ext cx="2428875" cy="1116763"/>
            <a:chOff x="390522" y="3503875"/>
            <a:chExt cx="2428875" cy="1116763"/>
          </a:xfrm>
        </p:grpSpPr>
        <p:sp>
          <p:nvSpPr>
            <p:cNvPr id="15" name="TextBox 9"/>
            <p:cNvSpPr txBox="1"/>
            <p:nvPr/>
          </p:nvSpPr>
          <p:spPr>
            <a:xfrm>
              <a:off x="390522" y="3953574"/>
              <a:ext cx="2428875" cy="667064"/>
            </a:xfrm>
            <a:prstGeom prst="rect">
              <a:avLst/>
            </a:prstGeom>
            <a:noFill/>
            <a:ln>
              <a:solidFill>
                <a:schemeClr val="bg1">
                  <a:lumMod val="50000"/>
                </a:schemeClr>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a:hlinkClick r:id="rId4"/>
                </a:rPr>
                <a:t>Learn </a:t>
              </a:r>
              <a:r>
                <a:rPr lang="en-US" sz="2000" dirty="0" smtClean="0">
                  <a:hlinkClick r:id="rId4"/>
                </a:rPr>
                <a:t>more</a:t>
              </a:r>
              <a:endParaRPr lang="en-US" sz="2000" dirty="0"/>
            </a:p>
          </p:txBody>
        </p:sp>
        <p:sp>
          <p:nvSpPr>
            <p:cNvPr id="16" name="TextBox 9"/>
            <p:cNvSpPr txBox="1"/>
            <p:nvPr/>
          </p:nvSpPr>
          <p:spPr>
            <a:xfrm>
              <a:off x="390524" y="3503875"/>
              <a:ext cx="2428873" cy="449699"/>
            </a:xfrm>
            <a:prstGeom prst="rect">
              <a:avLst/>
            </a:prstGeom>
            <a:solidFill>
              <a:srgbClr val="666666"/>
            </a:solidFill>
            <a:ln>
              <a:solidFill>
                <a:srgbClr val="666666"/>
              </a:solidFill>
            </a:ln>
          </p:spPr>
          <p:txBody>
            <a:bodyPr wrap="square" lIns="91440" tIns="91440" rIns="0" bIns="0" rtlCol="0">
              <a:noAutofit/>
            </a:bodyPr>
            <a:lstStyle>
              <a:defPPr>
                <a:defRPr lang="en-US"/>
              </a:defPPr>
              <a:lvl1pPr>
                <a:defRPr sz="2000">
                  <a:gradFill>
                    <a:gsLst>
                      <a:gs pos="0">
                        <a:schemeClr val="bg1"/>
                      </a:gs>
                      <a:gs pos="78000">
                        <a:schemeClr val="bg1"/>
                      </a:gs>
                    </a:gsLst>
                    <a:lin ang="16200000" scaled="0"/>
                  </a:gradFill>
                  <a:latin typeface="Segoe UI Light" pitchFamily="34" charset="0"/>
                </a:defRPr>
              </a:lvl1pPr>
            </a:lstStyle>
            <a:p>
              <a:r>
                <a:rPr lang="en-US" dirty="0" smtClean="0"/>
                <a:t>Resource</a:t>
              </a:r>
              <a:endParaRPr lang="en-US" dirty="0"/>
            </a:p>
            <a:p>
              <a:endParaRPr lang="en-US" dirty="0" err="1"/>
            </a:p>
          </p:txBody>
        </p:sp>
      </p:grpSp>
    </p:spTree>
    <p:extLst>
      <p:ext uri="{BB962C8B-B14F-4D97-AF65-F5344CB8AC3E}">
        <p14:creationId xmlns:p14="http://schemas.microsoft.com/office/powerpoint/2010/main" val="318144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 presetClass="entr" presetSubtype="8" de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New Bing Ads </a:t>
            </a:r>
            <a:r>
              <a:rPr lang="en-US" dirty="0" smtClean="0"/>
              <a:t>features</a:t>
            </a:r>
            <a:br>
              <a:rPr lang="en-US" dirty="0" smtClean="0"/>
            </a:br>
            <a:r>
              <a:rPr lang="en-US" sz="3200" dirty="0" smtClean="0">
                <a:gradFill>
                  <a:gsLst>
                    <a:gs pos="0">
                      <a:schemeClr val="accent5"/>
                    </a:gs>
                    <a:gs pos="100000">
                      <a:schemeClr val="accent5"/>
                    </a:gs>
                  </a:gsLst>
                  <a:lin ang="5400000" scaled="0"/>
                </a:gradFill>
              </a:rPr>
              <a:t>Broad Match Modifier</a:t>
            </a:r>
            <a:endParaRPr lang="en-US" sz="3200" dirty="0">
              <a:gradFill>
                <a:gsLst>
                  <a:gs pos="0">
                    <a:schemeClr val="accent5"/>
                  </a:gs>
                  <a:gs pos="100000">
                    <a:schemeClr val="accent5"/>
                  </a:gs>
                </a:gsLst>
                <a:lin ang="5400000" scaled="0"/>
              </a:gradFill>
            </a:endParaRPr>
          </a:p>
        </p:txBody>
      </p:sp>
      <p:graphicFrame>
        <p:nvGraphicFramePr>
          <p:cNvPr id="9" name="Table 8"/>
          <p:cNvGraphicFramePr>
            <a:graphicFrameLocks noGrp="1"/>
          </p:cNvGraphicFramePr>
          <p:nvPr>
            <p:extLst>
              <p:ext uri="{D42A27DB-BD31-4B8C-83A1-F6EECF244321}">
                <p14:modId xmlns:p14="http://schemas.microsoft.com/office/powerpoint/2010/main" val="4147090145"/>
              </p:ext>
            </p:extLst>
          </p:nvPr>
        </p:nvGraphicFramePr>
        <p:xfrm>
          <a:off x="6223881" y="1489401"/>
          <a:ext cx="2599508" cy="3574539"/>
        </p:xfrm>
        <a:graphic>
          <a:graphicData uri="http://schemas.openxmlformats.org/drawingml/2006/table">
            <a:tbl>
              <a:tblPr firstRow="1" bandRow="1">
                <a:tableStyleId>{5940675A-B579-460E-94D1-54222C63F5DA}</a:tableStyleId>
              </a:tblPr>
              <a:tblGrid>
                <a:gridCol w="890855"/>
                <a:gridCol w="1708653"/>
              </a:tblGrid>
              <a:tr h="585251">
                <a:tc>
                  <a:txBody>
                    <a:bodyPr/>
                    <a:lstStyle/>
                    <a:p>
                      <a:r>
                        <a:rPr lang="en-US" sz="1400" b="1" dirty="0" err="1" smtClean="0">
                          <a:gradFill>
                            <a:gsLst>
                              <a:gs pos="0">
                                <a:schemeClr val="bg1"/>
                              </a:gs>
                              <a:gs pos="100000">
                                <a:schemeClr val="bg1"/>
                              </a:gs>
                            </a:gsLst>
                            <a:lin ang="5400000" scaled="0"/>
                          </a:gradFill>
                          <a:latin typeface="Segoe UI Semibold" pitchFamily="34" charset="0"/>
                        </a:rPr>
                        <a:t>Bidded</a:t>
                      </a:r>
                      <a:r>
                        <a:rPr lang="en-US" sz="1400" b="1" dirty="0" smtClean="0">
                          <a:gradFill>
                            <a:gsLst>
                              <a:gs pos="0">
                                <a:schemeClr val="bg1"/>
                              </a:gs>
                              <a:gs pos="100000">
                                <a:schemeClr val="bg1"/>
                              </a:gs>
                            </a:gsLst>
                            <a:lin ang="5400000" scaled="0"/>
                          </a:gradFill>
                          <a:latin typeface="Segoe UI Semibold" pitchFamily="34" charset="0"/>
                        </a:rPr>
                        <a:t> KWs</a:t>
                      </a:r>
                      <a:endParaRPr lang="en-US" sz="1400" b="1" dirty="0">
                        <a:gradFill>
                          <a:gsLst>
                            <a:gs pos="0">
                              <a:schemeClr val="bg1"/>
                            </a:gs>
                            <a:gs pos="100000">
                              <a:schemeClr val="bg1"/>
                            </a:gs>
                          </a:gsLst>
                          <a:lin ang="5400000" scaled="0"/>
                        </a:gradFill>
                        <a:latin typeface="Segoe UI Semibold" pitchFamily="34" charset="0"/>
                      </a:endParaRPr>
                    </a:p>
                  </a:txBody>
                  <a:tcPr>
                    <a:lnL w="12700" cap="flat" cmpd="sng" algn="ctr">
                      <a:solidFill>
                        <a:schemeClr val="accent2"/>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r>
                        <a:rPr lang="en-US" sz="1400" b="1" dirty="0" smtClean="0">
                          <a:gradFill>
                            <a:gsLst>
                              <a:gs pos="0">
                                <a:schemeClr val="bg1"/>
                              </a:gs>
                              <a:gs pos="100000">
                                <a:schemeClr val="bg1"/>
                              </a:gs>
                            </a:gsLst>
                            <a:lin ang="5400000" scaled="0"/>
                          </a:gradFill>
                          <a:latin typeface="Segoe UI Semibold" pitchFamily="34" charset="0"/>
                        </a:rPr>
                        <a:t>Queries served</a:t>
                      </a:r>
                      <a:endParaRPr lang="en-US" sz="1400" b="1" dirty="0">
                        <a:gradFill>
                          <a:gsLst>
                            <a:gs pos="0">
                              <a:schemeClr val="bg1"/>
                            </a:gs>
                            <a:gs pos="100000">
                              <a:schemeClr val="bg1"/>
                            </a:gs>
                          </a:gsLst>
                          <a:lin ang="5400000" scaled="0"/>
                        </a:gradFill>
                        <a:latin typeface="Segoe UI Semibold" pitchFamily="34" charset="0"/>
                      </a:endParaRPr>
                    </a:p>
                  </a:txBody>
                  <a:tcPr>
                    <a:lnL w="3175"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solidFill>
                  </a:tcPr>
                </a:tc>
              </a:tr>
              <a:tr h="963381">
                <a:tc>
                  <a:txBody>
                    <a:bodyPr/>
                    <a:lstStyle/>
                    <a:p>
                      <a:r>
                        <a:rPr lang="en-US" sz="1200" b="1" dirty="0" smtClean="0">
                          <a:gradFill>
                            <a:gsLst>
                              <a:gs pos="0">
                                <a:schemeClr val="accent3"/>
                              </a:gs>
                              <a:gs pos="100000">
                                <a:schemeClr val="accent3"/>
                              </a:gs>
                            </a:gsLst>
                            <a:lin ang="5400000" scaled="0"/>
                          </a:gradFill>
                          <a:latin typeface="+mn-lt"/>
                        </a:rPr>
                        <a:t>+</a:t>
                      </a:r>
                      <a:r>
                        <a:rPr lang="en-US" sz="1200" dirty="0" err="1" smtClean="0">
                          <a:gradFill>
                            <a:gsLst>
                              <a:gs pos="0">
                                <a:schemeClr val="tx2"/>
                              </a:gs>
                              <a:gs pos="100000">
                                <a:schemeClr val="tx2"/>
                              </a:gs>
                            </a:gsLst>
                            <a:lin ang="5400000" scaled="0"/>
                          </a:gradFill>
                          <a:latin typeface="+mn-lt"/>
                        </a:rPr>
                        <a:t>Geico</a:t>
                      </a:r>
                      <a:r>
                        <a:rPr lang="en-US" sz="1200" dirty="0" smtClean="0">
                          <a:gradFill>
                            <a:gsLst>
                              <a:gs pos="0">
                                <a:schemeClr val="tx2"/>
                              </a:gs>
                              <a:gs pos="100000">
                                <a:schemeClr val="tx2"/>
                              </a:gs>
                            </a:gsLst>
                            <a:lin ang="5400000" scaled="0"/>
                          </a:gradFill>
                          <a:latin typeface="+mn-lt"/>
                        </a:rPr>
                        <a:t> Insurance</a:t>
                      </a:r>
                      <a:endParaRPr lang="en-US" sz="1200" dirty="0">
                        <a:gradFill>
                          <a:gsLst>
                            <a:gs pos="0">
                              <a:schemeClr val="tx2"/>
                            </a:gs>
                            <a:gs pos="100000">
                              <a:schemeClr val="tx2"/>
                            </a:gs>
                          </a:gsLst>
                          <a:lin ang="5400000" scaled="0"/>
                        </a:gradFill>
                        <a:latin typeface="+mn-lt"/>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buFont typeface="Arial" pitchFamily="34" charset="0"/>
                        <a:buChar char="•"/>
                      </a:pPr>
                      <a:r>
                        <a:rPr lang="en-US" sz="1200" dirty="0" err="1" smtClean="0">
                          <a:gradFill>
                            <a:gsLst>
                              <a:gs pos="0">
                                <a:schemeClr val="tx2"/>
                              </a:gs>
                              <a:gs pos="100000">
                                <a:schemeClr val="tx2"/>
                              </a:gs>
                            </a:gsLst>
                            <a:lin ang="5400000" scaled="0"/>
                          </a:gradFill>
                          <a:latin typeface="+mn-lt"/>
                        </a:rPr>
                        <a:t>Geico</a:t>
                      </a:r>
                      <a:r>
                        <a:rPr lang="en-US" sz="1200" dirty="0" smtClean="0">
                          <a:gradFill>
                            <a:gsLst>
                              <a:gs pos="0">
                                <a:schemeClr val="tx2"/>
                              </a:gs>
                              <a:gs pos="100000">
                                <a:schemeClr val="tx2"/>
                              </a:gs>
                            </a:gsLst>
                            <a:lin ang="5400000" scaled="0"/>
                          </a:gradFill>
                          <a:latin typeface="+mn-lt"/>
                        </a:rPr>
                        <a:t> car insurance</a:t>
                      </a:r>
                    </a:p>
                    <a:p>
                      <a:pPr marL="115888" indent="-115888">
                        <a:buFont typeface="Arial" pitchFamily="34" charset="0"/>
                        <a:buChar char="•"/>
                      </a:pPr>
                      <a:r>
                        <a:rPr lang="en-US" sz="1200" strike="sngStrike" dirty="0" smtClean="0">
                          <a:gradFill>
                            <a:gsLst>
                              <a:gs pos="0">
                                <a:schemeClr val="tx2"/>
                              </a:gs>
                              <a:gs pos="100000">
                                <a:schemeClr val="tx2"/>
                              </a:gs>
                            </a:gsLst>
                            <a:lin ang="5400000" scaled="0"/>
                          </a:gradFill>
                          <a:latin typeface="+mn-lt"/>
                        </a:rPr>
                        <a:t>Progressive</a:t>
                      </a:r>
                      <a:r>
                        <a:rPr lang="en-US" sz="1200" strike="sngStrike" baseline="0" dirty="0" smtClean="0">
                          <a:gradFill>
                            <a:gsLst>
                              <a:gs pos="0">
                                <a:schemeClr val="tx2"/>
                              </a:gs>
                              <a:gs pos="100000">
                                <a:schemeClr val="tx2"/>
                              </a:gs>
                            </a:gsLst>
                            <a:lin ang="5400000" scaled="0"/>
                          </a:gradFill>
                          <a:latin typeface="+mn-lt"/>
                        </a:rPr>
                        <a:t> insurance</a:t>
                      </a:r>
                      <a:endParaRPr lang="en-US" sz="1200" strike="sngStrike" dirty="0">
                        <a:gradFill>
                          <a:gsLst>
                            <a:gs pos="0">
                              <a:schemeClr val="tx2"/>
                            </a:gs>
                            <a:gs pos="100000">
                              <a:schemeClr val="tx2"/>
                            </a:gs>
                          </a:gsLst>
                          <a:lin ang="5400000" scaled="0"/>
                        </a:gradFill>
                        <a:latin typeface="+mn-lt"/>
                      </a:endParaRPr>
                    </a:p>
                  </a:txBody>
                  <a:tcPr marR="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r h="991391">
                <a:tc>
                  <a:txBody>
                    <a:bodyPr/>
                    <a:lstStyle/>
                    <a:p>
                      <a:r>
                        <a:rPr lang="en-US" sz="1200" b="1" kern="1200" dirty="0" smtClean="0">
                          <a:gradFill>
                            <a:gsLst>
                              <a:gs pos="0">
                                <a:schemeClr val="accent3"/>
                              </a:gs>
                              <a:gs pos="100000">
                                <a:schemeClr val="accent3"/>
                              </a:gs>
                            </a:gsLst>
                            <a:lin ang="5400000" scaled="0"/>
                          </a:gradFill>
                          <a:latin typeface="+mn-lt"/>
                          <a:ea typeface="+mn-ea"/>
                          <a:cs typeface="+mn-cs"/>
                        </a:rPr>
                        <a:t>+</a:t>
                      </a:r>
                      <a:r>
                        <a:rPr lang="en-US" sz="1200" kern="1200" dirty="0" smtClean="0">
                          <a:gradFill>
                            <a:gsLst>
                              <a:gs pos="0">
                                <a:schemeClr val="tx2"/>
                              </a:gs>
                              <a:gs pos="100000">
                                <a:schemeClr val="tx2"/>
                              </a:gs>
                            </a:gsLst>
                            <a:lin ang="5400000" scaled="0"/>
                          </a:gradFill>
                          <a:latin typeface="+mn-lt"/>
                          <a:ea typeface="+mn-ea"/>
                          <a:cs typeface="+mn-cs"/>
                        </a:rPr>
                        <a:t>Lipitor disease</a:t>
                      </a:r>
                      <a:endParaRPr lang="en-US" sz="1200"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Lipitor heart disease</a:t>
                      </a:r>
                    </a:p>
                    <a:p>
                      <a:pPr marL="115888" indent="-115888" algn="l" defTabSz="686047" rtl="0" eaLnBrk="1" latinLnBrk="0" hangingPunct="1">
                        <a:buFont typeface="Arial" pitchFamily="34" charset="0"/>
                        <a:buChar char="•"/>
                      </a:pPr>
                      <a:r>
                        <a:rPr lang="en-US" sz="1200" strike="sngStrike" kern="1200" dirty="0" smtClean="0">
                          <a:gradFill>
                            <a:gsLst>
                              <a:gs pos="0">
                                <a:schemeClr val="tx2"/>
                              </a:gs>
                              <a:gs pos="100000">
                                <a:schemeClr val="tx2"/>
                              </a:gs>
                            </a:gsLst>
                            <a:lin ang="5400000" scaled="0"/>
                          </a:gradFill>
                          <a:latin typeface="+mn-lt"/>
                          <a:ea typeface="+mn-ea"/>
                          <a:cs typeface="+mn-cs"/>
                        </a:rPr>
                        <a:t>Heart disease</a:t>
                      </a:r>
                      <a:endParaRPr lang="en-US" sz="1200" strike="sngStrike"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r h="1034516">
                <a:tc>
                  <a:txBody>
                    <a:bodyPr/>
                    <a:lstStyle/>
                    <a:p>
                      <a:r>
                        <a:rPr lang="en-US" sz="1200" b="1" kern="1200" dirty="0" smtClean="0">
                          <a:gradFill>
                            <a:gsLst>
                              <a:gs pos="0">
                                <a:schemeClr val="accent3"/>
                              </a:gs>
                              <a:gs pos="100000">
                                <a:schemeClr val="accent3"/>
                              </a:gs>
                            </a:gsLst>
                            <a:lin ang="5400000" scaled="0"/>
                          </a:gradFill>
                          <a:latin typeface="+mn-lt"/>
                          <a:ea typeface="+mn-ea"/>
                          <a:cs typeface="+mn-cs"/>
                        </a:rPr>
                        <a:t>+</a:t>
                      </a:r>
                      <a:r>
                        <a:rPr lang="en-US" sz="1200" kern="1200" dirty="0" smtClean="0">
                          <a:gradFill>
                            <a:gsLst>
                              <a:gs pos="0">
                                <a:schemeClr val="tx2"/>
                              </a:gs>
                              <a:gs pos="100000">
                                <a:schemeClr val="tx2"/>
                              </a:gs>
                            </a:gsLst>
                            <a:lin ang="5400000" scaled="0"/>
                          </a:gradFill>
                          <a:latin typeface="+mn-lt"/>
                          <a:ea typeface="+mn-ea"/>
                          <a:cs typeface="+mn-cs"/>
                        </a:rPr>
                        <a:t>Hawaii </a:t>
                      </a:r>
                      <a:r>
                        <a:rPr lang="en-US" sz="1200" b="1" kern="1200" dirty="0" smtClean="0">
                          <a:gradFill>
                            <a:gsLst>
                              <a:gs pos="0">
                                <a:schemeClr val="accent3"/>
                              </a:gs>
                              <a:gs pos="100000">
                                <a:schemeClr val="accent3"/>
                              </a:gs>
                            </a:gsLst>
                            <a:lin ang="5400000" scaled="0"/>
                          </a:gradFill>
                          <a:latin typeface="+mn-lt"/>
                          <a:ea typeface="+mn-ea"/>
                          <a:cs typeface="+mn-cs"/>
                        </a:rPr>
                        <a:t>+</a:t>
                      </a:r>
                      <a:r>
                        <a:rPr lang="en-US" sz="1200" kern="1200" dirty="0" smtClean="0">
                          <a:gradFill>
                            <a:gsLst>
                              <a:gs pos="0">
                                <a:schemeClr val="tx2"/>
                              </a:gs>
                              <a:gs pos="100000">
                                <a:schemeClr val="tx2"/>
                              </a:gs>
                            </a:gsLst>
                            <a:lin ang="5400000" scaled="0"/>
                          </a:gradFill>
                          <a:latin typeface="+mn-lt"/>
                          <a:ea typeface="+mn-ea"/>
                          <a:cs typeface="+mn-cs"/>
                        </a:rPr>
                        <a:t>hotels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Hawaii beach hotels</a:t>
                      </a:r>
                    </a:p>
                    <a:p>
                      <a:pPr marL="115888" indent="-115888" algn="l" defTabSz="686047" rtl="0" eaLnBrk="1" latinLnBrk="0" hangingPunct="1">
                        <a:buFont typeface="Arial" pitchFamily="34" charset="0"/>
                        <a:buChar char="•"/>
                      </a:pPr>
                      <a:r>
                        <a:rPr lang="en-US" sz="1200" strike="sngStrike" kern="1200" dirty="0" smtClean="0">
                          <a:gradFill>
                            <a:gsLst>
                              <a:gs pos="0">
                                <a:schemeClr val="tx2"/>
                              </a:gs>
                              <a:gs pos="100000">
                                <a:schemeClr val="tx2"/>
                              </a:gs>
                            </a:gsLst>
                            <a:lin ang="5400000" scaled="0"/>
                          </a:gradFill>
                          <a:latin typeface="+mn-lt"/>
                          <a:ea typeface="+mn-ea"/>
                          <a:cs typeface="+mn-cs"/>
                        </a:rPr>
                        <a:t>Hawaii rentals</a:t>
                      </a:r>
                      <a:endParaRPr lang="en-US" sz="1200" strike="sngStrike"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13" name="Group 12"/>
          <p:cNvGrpSpPr/>
          <p:nvPr/>
        </p:nvGrpSpPr>
        <p:grpSpPr>
          <a:xfrm>
            <a:off x="5587566" y="2715682"/>
            <a:ext cx="557433" cy="539581"/>
            <a:chOff x="5611307" y="2298480"/>
            <a:chExt cx="557433" cy="539581"/>
          </a:xfrm>
        </p:grpSpPr>
        <p:sp>
          <p:nvSpPr>
            <p:cNvPr id="11" name="Right Arrow 10"/>
            <p:cNvSpPr/>
            <p:nvPr/>
          </p:nvSpPr>
          <p:spPr bwMode="auto">
            <a:xfrm>
              <a:off x="5611307" y="2298480"/>
              <a:ext cx="557433" cy="539581"/>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80000"/>
                </a:lnSpc>
                <a:spcBef>
                  <a:spcPct val="0"/>
                </a:spcBef>
                <a:spcAft>
                  <a:spcPct val="0"/>
                </a:spcAft>
              </a:pPr>
              <a:endParaRPr lang="en-US" sz="900" b="1" dirty="0">
                <a:gradFill>
                  <a:gsLst>
                    <a:gs pos="0">
                      <a:schemeClr val="bg1"/>
                    </a:gs>
                    <a:gs pos="100000">
                      <a:schemeClr val="bg1"/>
                    </a:gs>
                  </a:gsLst>
                  <a:lin ang="5400000" scaled="0"/>
                </a:gradFill>
              </a:endParaRPr>
            </a:p>
          </p:txBody>
        </p:sp>
        <p:sp>
          <p:nvSpPr>
            <p:cNvPr id="12" name="Rectangle 11"/>
            <p:cNvSpPr/>
            <p:nvPr/>
          </p:nvSpPr>
          <p:spPr>
            <a:xfrm>
              <a:off x="5615609" y="2420069"/>
              <a:ext cx="540707" cy="313932"/>
            </a:xfrm>
            <a:prstGeom prst="rect">
              <a:avLst/>
            </a:prstGeom>
          </p:spPr>
          <p:txBody>
            <a:bodyPr wrap="square">
              <a:spAutoFit/>
            </a:bodyPr>
            <a:lstStyle/>
            <a:p>
              <a:pPr defTabSz="914099" fontAlgn="base">
                <a:lnSpc>
                  <a:spcPct val="80000"/>
                </a:lnSpc>
                <a:spcBef>
                  <a:spcPct val="0"/>
                </a:spcBef>
                <a:spcAft>
                  <a:spcPct val="0"/>
                </a:spcAft>
              </a:pPr>
              <a:r>
                <a:rPr lang="en-US" sz="900" b="1" dirty="0">
                  <a:gradFill>
                    <a:gsLst>
                      <a:gs pos="0">
                        <a:schemeClr val="bg1"/>
                      </a:gs>
                      <a:gs pos="100000">
                        <a:schemeClr val="bg1"/>
                      </a:gs>
                    </a:gsLst>
                    <a:lin ang="5400000" scaled="0"/>
                  </a:gradFill>
                </a:rPr>
                <a:t>With </a:t>
              </a:r>
              <a:r>
                <a:rPr lang="en-US" sz="900" b="1" dirty="0" smtClean="0">
                  <a:gradFill>
                    <a:gsLst>
                      <a:gs pos="0">
                        <a:schemeClr val="bg1"/>
                      </a:gs>
                      <a:gs pos="100000">
                        <a:schemeClr val="bg1"/>
                      </a:gs>
                    </a:gsLst>
                    <a:lin ang="5400000" scaled="0"/>
                  </a:gradFill>
                </a:rPr>
                <a:t/>
              </a:r>
              <a:br>
                <a:rPr lang="en-US" sz="900" b="1" dirty="0" smtClean="0">
                  <a:gradFill>
                    <a:gsLst>
                      <a:gs pos="0">
                        <a:schemeClr val="bg1"/>
                      </a:gs>
                      <a:gs pos="100000">
                        <a:schemeClr val="bg1"/>
                      </a:gs>
                    </a:gsLst>
                    <a:lin ang="5400000" scaled="0"/>
                  </a:gradFill>
                </a:rPr>
              </a:br>
              <a:r>
                <a:rPr lang="en-US" sz="900" b="1" dirty="0" smtClean="0">
                  <a:gradFill>
                    <a:gsLst>
                      <a:gs pos="0">
                        <a:schemeClr val="bg1"/>
                      </a:gs>
                      <a:gs pos="100000">
                        <a:schemeClr val="bg1"/>
                      </a:gs>
                    </a:gsLst>
                    <a:lin ang="5400000" scaled="0"/>
                  </a:gradFill>
                </a:rPr>
                <a:t>BMM</a:t>
              </a:r>
              <a:endParaRPr lang="en-US" sz="900" b="1" dirty="0">
                <a:gradFill>
                  <a:gsLst>
                    <a:gs pos="0">
                      <a:schemeClr val="bg1"/>
                    </a:gs>
                    <a:gs pos="100000">
                      <a:schemeClr val="bg1"/>
                    </a:gs>
                  </a:gsLst>
                  <a:lin ang="5400000" scaled="0"/>
                </a:gradFill>
              </a:endParaRPr>
            </a:p>
          </p:txBody>
        </p:sp>
      </p:grpSp>
      <p:sp>
        <p:nvSpPr>
          <p:cNvPr id="14" name="Rectangle 13"/>
          <p:cNvSpPr/>
          <p:nvPr/>
        </p:nvSpPr>
        <p:spPr bwMode="auto">
          <a:xfrm>
            <a:off x="390525" y="1489399"/>
            <a:ext cx="2433638" cy="2395728"/>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2400" dirty="0">
                <a:gradFill>
                  <a:gsLst>
                    <a:gs pos="0">
                      <a:schemeClr val="bg1"/>
                    </a:gs>
                    <a:gs pos="99000">
                      <a:schemeClr val="bg1"/>
                    </a:gs>
                  </a:gsLst>
                  <a:lin ang="5400000" scaled="0"/>
                </a:gradFill>
                <a:latin typeface="+mj-lt"/>
                <a:ea typeface="Segoe UI" pitchFamily="34" charset="0"/>
                <a:cs typeface="Segoe UI" pitchFamily="34" charset="0"/>
              </a:rPr>
              <a:t>Broad Match Modifier</a:t>
            </a:r>
          </a:p>
        </p:txBody>
      </p:sp>
      <p:sp>
        <p:nvSpPr>
          <p:cNvPr id="7" name="Rectangle 6"/>
          <p:cNvSpPr/>
          <p:nvPr/>
        </p:nvSpPr>
        <p:spPr bwMode="auto">
          <a:xfrm>
            <a:off x="390525" y="1489399"/>
            <a:ext cx="2433638" cy="239164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1600" dirty="0">
                <a:gradFill>
                  <a:gsLst>
                    <a:gs pos="0">
                      <a:schemeClr val="bg1"/>
                    </a:gs>
                    <a:gs pos="99000">
                      <a:schemeClr val="bg1"/>
                    </a:gs>
                  </a:gsLst>
                  <a:lin ang="5400000" scaled="0"/>
                </a:gradFill>
              </a:rPr>
              <a:t>Broad Match </a:t>
            </a:r>
            <a:r>
              <a:rPr lang="en-US" sz="1600" dirty="0" smtClean="0">
                <a:gradFill>
                  <a:gsLst>
                    <a:gs pos="0">
                      <a:schemeClr val="bg1"/>
                    </a:gs>
                    <a:gs pos="99000">
                      <a:schemeClr val="bg1"/>
                    </a:gs>
                  </a:gsLst>
                  <a:lin ang="5400000" scaled="0"/>
                </a:gradFill>
              </a:rPr>
              <a:t>Modifier</a:t>
            </a:r>
            <a:r>
              <a:rPr lang="en-US" sz="1600" dirty="0" smtClean="0">
                <a:gradFill>
                  <a:gsLst>
                    <a:gs pos="0">
                      <a:schemeClr val="accent5"/>
                    </a:gs>
                    <a:gs pos="99000">
                      <a:schemeClr val="accent5"/>
                    </a:gs>
                  </a:gsLst>
                  <a:lin ang="5400000" scaled="0"/>
                </a:gradFill>
              </a:rPr>
              <a:t> </a:t>
            </a:r>
            <a:r>
              <a:rPr lang="en-US" sz="1600" dirty="0">
                <a:gradFill>
                  <a:gsLst>
                    <a:gs pos="0">
                      <a:schemeClr val="bg1"/>
                    </a:gs>
                    <a:gs pos="99000">
                      <a:schemeClr val="bg1"/>
                    </a:gs>
                  </a:gsLst>
                  <a:lin ang="5400000" scaled="0"/>
                </a:gradFill>
              </a:rPr>
              <a:t>helps to make your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broad </a:t>
            </a:r>
            <a:r>
              <a:rPr lang="en-US" sz="1600" dirty="0">
                <a:gradFill>
                  <a:gsLst>
                    <a:gs pos="0">
                      <a:schemeClr val="bg1"/>
                    </a:gs>
                    <a:gs pos="99000">
                      <a:schemeClr val="bg1"/>
                    </a:gs>
                  </a:gsLst>
                  <a:lin ang="5400000" scaled="0"/>
                </a:gradFill>
              </a:rPr>
              <a:t>match delivery more predictable.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Adding </a:t>
            </a:r>
            <a:r>
              <a:rPr lang="en-US" sz="1600" dirty="0">
                <a:gradFill>
                  <a:gsLst>
                    <a:gs pos="0">
                      <a:schemeClr val="bg1"/>
                    </a:gs>
                    <a:gs pos="99000">
                      <a:schemeClr val="bg1"/>
                    </a:gs>
                  </a:gsLst>
                  <a:lin ang="5400000" scaled="0"/>
                </a:gradFill>
              </a:rPr>
              <a:t>a plus sign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in </a:t>
            </a:r>
            <a:r>
              <a:rPr lang="en-US" sz="1600" dirty="0">
                <a:gradFill>
                  <a:gsLst>
                    <a:gs pos="0">
                      <a:schemeClr val="bg1"/>
                    </a:gs>
                    <a:gs pos="99000">
                      <a:schemeClr val="bg1"/>
                    </a:gs>
                  </a:gsLst>
                  <a:lin ang="5400000" scaled="0"/>
                </a:gradFill>
              </a:rPr>
              <a:t>front of a keyword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means </a:t>
            </a:r>
            <a:r>
              <a:rPr lang="en-US" sz="1600" dirty="0">
                <a:gradFill>
                  <a:gsLst>
                    <a:gs pos="0">
                      <a:schemeClr val="bg1"/>
                    </a:gs>
                    <a:gs pos="99000">
                      <a:schemeClr val="bg1"/>
                    </a:gs>
                  </a:gsLst>
                  <a:lin ang="5400000" scaled="0"/>
                </a:gradFill>
              </a:rPr>
              <a:t>that a term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must </a:t>
            </a:r>
            <a:r>
              <a:rPr lang="en-US" sz="1600" dirty="0">
                <a:gradFill>
                  <a:gsLst>
                    <a:gs pos="0">
                      <a:schemeClr val="bg1"/>
                    </a:gs>
                    <a:gs pos="99000">
                      <a:schemeClr val="bg1"/>
                    </a:gs>
                  </a:gsLst>
                  <a:lin ang="5400000" scaled="0"/>
                </a:gradFill>
              </a:rPr>
              <a:t>be present </a:t>
            </a:r>
            <a:r>
              <a:rPr lang="en-US" sz="1600" dirty="0" smtClean="0">
                <a:gradFill>
                  <a:gsLst>
                    <a:gs pos="0">
                      <a:schemeClr val="bg1"/>
                    </a:gs>
                    <a:gs pos="99000">
                      <a:schemeClr val="bg1"/>
                    </a:gs>
                  </a:gsLst>
                  <a:lin ang="5400000" scaled="0"/>
                </a:gradFill>
              </a:rPr>
              <a:t>in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the </a:t>
            </a:r>
            <a:r>
              <a:rPr lang="en-US" sz="1600" dirty="0">
                <a:gradFill>
                  <a:gsLst>
                    <a:gs pos="0">
                      <a:schemeClr val="bg1"/>
                    </a:gs>
                    <a:gs pos="99000">
                      <a:schemeClr val="bg1"/>
                    </a:gs>
                  </a:gsLst>
                  <a:lin ang="5400000" scaled="0"/>
                </a:gradFill>
              </a:rPr>
              <a:t>query for it to </a:t>
            </a:r>
            <a:r>
              <a:rPr lang="en-US" sz="1600" dirty="0" smtClean="0">
                <a:gradFill>
                  <a:gsLst>
                    <a:gs pos="0">
                      <a:schemeClr val="bg1"/>
                    </a:gs>
                    <a:gs pos="99000">
                      <a:schemeClr val="bg1"/>
                    </a:gs>
                  </a:gsLst>
                  <a:lin ang="5400000" scaled="0"/>
                </a:gradFill>
              </a:rPr>
              <a:t/>
            </a:r>
            <a:br>
              <a:rPr lang="en-US" sz="1600" dirty="0" smtClean="0">
                <a:gradFill>
                  <a:gsLst>
                    <a:gs pos="0">
                      <a:schemeClr val="bg1"/>
                    </a:gs>
                    <a:gs pos="99000">
                      <a:schemeClr val="bg1"/>
                    </a:gs>
                  </a:gsLst>
                  <a:lin ang="5400000" scaled="0"/>
                </a:gradFill>
              </a:rPr>
            </a:br>
            <a:r>
              <a:rPr lang="en-US" sz="1600" dirty="0" smtClean="0">
                <a:gradFill>
                  <a:gsLst>
                    <a:gs pos="0">
                      <a:schemeClr val="bg1"/>
                    </a:gs>
                    <a:gs pos="99000">
                      <a:schemeClr val="bg1"/>
                    </a:gs>
                  </a:gsLst>
                  <a:lin ang="5400000" scaled="0"/>
                </a:gradFill>
              </a:rPr>
              <a:t>trigger </a:t>
            </a:r>
            <a:r>
              <a:rPr lang="en-US" sz="1600" dirty="0">
                <a:gradFill>
                  <a:gsLst>
                    <a:gs pos="0">
                      <a:schemeClr val="bg1"/>
                    </a:gs>
                    <a:gs pos="99000">
                      <a:schemeClr val="bg1"/>
                    </a:gs>
                  </a:gsLst>
                  <a:lin ang="5400000" scaled="0"/>
                </a:gradFill>
              </a:rPr>
              <a:t>your </a:t>
            </a:r>
            <a:r>
              <a:rPr lang="en-US" sz="1600" dirty="0" smtClean="0">
                <a:gradFill>
                  <a:gsLst>
                    <a:gs pos="0">
                      <a:schemeClr val="bg1"/>
                    </a:gs>
                    <a:gs pos="99000">
                      <a:schemeClr val="bg1"/>
                    </a:gs>
                  </a:gsLst>
                  <a:lin ang="5400000" scaled="0"/>
                </a:gradFill>
              </a:rPr>
              <a:t>ad.</a:t>
            </a:r>
            <a:endParaRPr lang="en-US" sz="1600" dirty="0">
              <a:gradFill>
                <a:gsLst>
                  <a:gs pos="0">
                    <a:schemeClr val="bg1"/>
                  </a:gs>
                  <a:gs pos="99000">
                    <a:schemeClr val="bg1"/>
                  </a:gs>
                </a:gsLst>
                <a:lin ang="5400000" scaled="0"/>
              </a:gradFill>
            </a:endParaRPr>
          </a:p>
        </p:txBody>
      </p:sp>
      <p:graphicFrame>
        <p:nvGraphicFramePr>
          <p:cNvPr id="15" name="Table 14"/>
          <p:cNvGraphicFramePr>
            <a:graphicFrameLocks noGrp="1"/>
          </p:cNvGraphicFramePr>
          <p:nvPr>
            <p:extLst>
              <p:ext uri="{D42A27DB-BD31-4B8C-83A1-F6EECF244321}">
                <p14:modId xmlns:p14="http://schemas.microsoft.com/office/powerpoint/2010/main" val="3286494996"/>
              </p:ext>
            </p:extLst>
          </p:nvPr>
        </p:nvGraphicFramePr>
        <p:xfrm>
          <a:off x="2924239" y="1489399"/>
          <a:ext cx="2580227" cy="3570255"/>
        </p:xfrm>
        <a:graphic>
          <a:graphicData uri="http://schemas.openxmlformats.org/drawingml/2006/table">
            <a:tbl>
              <a:tblPr firstRow="1" bandRow="1">
                <a:tableStyleId>{5940675A-B579-460E-94D1-54222C63F5DA}</a:tableStyleId>
              </a:tblPr>
              <a:tblGrid>
                <a:gridCol w="884247"/>
                <a:gridCol w="1695980"/>
              </a:tblGrid>
              <a:tr h="585255">
                <a:tc>
                  <a:txBody>
                    <a:bodyPr/>
                    <a:lstStyle/>
                    <a:p>
                      <a:r>
                        <a:rPr lang="en-US" sz="1400" b="1" dirty="0" err="1" smtClean="0">
                          <a:gradFill>
                            <a:gsLst>
                              <a:gs pos="0">
                                <a:schemeClr val="bg1"/>
                              </a:gs>
                              <a:gs pos="100000">
                                <a:schemeClr val="bg1"/>
                              </a:gs>
                            </a:gsLst>
                            <a:lin ang="5400000" scaled="0"/>
                          </a:gradFill>
                          <a:latin typeface="Segoe UI Semibold" pitchFamily="34" charset="0"/>
                        </a:rPr>
                        <a:t>Bidded</a:t>
                      </a:r>
                      <a:r>
                        <a:rPr lang="en-US" sz="1400" b="1" dirty="0" smtClean="0">
                          <a:gradFill>
                            <a:gsLst>
                              <a:gs pos="0">
                                <a:schemeClr val="bg1"/>
                              </a:gs>
                              <a:gs pos="100000">
                                <a:schemeClr val="bg1"/>
                              </a:gs>
                            </a:gsLst>
                            <a:lin ang="5400000" scaled="0"/>
                          </a:gradFill>
                          <a:latin typeface="Segoe UI Semibold" pitchFamily="34" charset="0"/>
                        </a:rPr>
                        <a:t> KWs</a:t>
                      </a:r>
                      <a:endParaRPr lang="en-US" sz="1400" b="1" dirty="0">
                        <a:gradFill>
                          <a:gsLst>
                            <a:gs pos="0">
                              <a:schemeClr val="bg1"/>
                            </a:gs>
                            <a:gs pos="100000">
                              <a:schemeClr val="bg1"/>
                            </a:gs>
                          </a:gsLst>
                          <a:lin ang="5400000" scaled="0"/>
                        </a:gradFill>
                        <a:latin typeface="Segoe UI Semibold" pitchFamily="34" charset="0"/>
                      </a:endParaRPr>
                    </a:p>
                  </a:txBody>
                  <a:tcPr>
                    <a:lnL w="12700" cap="flat" cmpd="sng" algn="ctr">
                      <a:solidFill>
                        <a:schemeClr val="accent5"/>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r>
                        <a:rPr lang="en-US" sz="1400" b="1" dirty="0" smtClean="0">
                          <a:gradFill>
                            <a:gsLst>
                              <a:gs pos="0">
                                <a:schemeClr val="bg1"/>
                              </a:gs>
                              <a:gs pos="100000">
                                <a:schemeClr val="bg1"/>
                              </a:gs>
                            </a:gsLst>
                            <a:lin ang="5400000" scaled="0"/>
                          </a:gradFill>
                          <a:latin typeface="Segoe UI Semibold" pitchFamily="34" charset="0"/>
                        </a:rPr>
                        <a:t>Queries served</a:t>
                      </a:r>
                      <a:endParaRPr lang="en-US" sz="1400" b="1" dirty="0">
                        <a:gradFill>
                          <a:gsLst>
                            <a:gs pos="0">
                              <a:schemeClr val="bg1"/>
                            </a:gs>
                            <a:gs pos="100000">
                              <a:schemeClr val="bg1"/>
                            </a:gs>
                          </a:gsLst>
                          <a:lin ang="5400000" scaled="0"/>
                        </a:gradFill>
                        <a:latin typeface="Segoe UI Semibold" pitchFamily="34" charset="0"/>
                      </a:endParaRPr>
                    </a:p>
                  </a:txBody>
                  <a:tcPr>
                    <a:lnL w="3175" cap="flat" cmpd="sng" algn="ctr">
                      <a:solidFill>
                        <a:schemeClr val="bg1"/>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r>
              <a:tr h="948351">
                <a:tc>
                  <a:txBody>
                    <a:bodyPr/>
                    <a:lstStyle/>
                    <a:p>
                      <a:r>
                        <a:rPr lang="en-US" sz="1200" dirty="0" err="1" smtClean="0">
                          <a:gradFill>
                            <a:gsLst>
                              <a:gs pos="0">
                                <a:schemeClr val="tx2"/>
                              </a:gs>
                              <a:gs pos="100000">
                                <a:schemeClr val="tx2"/>
                              </a:gs>
                            </a:gsLst>
                            <a:lin ang="5400000" scaled="0"/>
                          </a:gradFill>
                          <a:latin typeface="+mn-lt"/>
                        </a:rPr>
                        <a:t>Geico</a:t>
                      </a:r>
                      <a:r>
                        <a:rPr lang="en-US" sz="1200" dirty="0" smtClean="0">
                          <a:gradFill>
                            <a:gsLst>
                              <a:gs pos="0">
                                <a:schemeClr val="tx2"/>
                              </a:gs>
                              <a:gs pos="100000">
                                <a:schemeClr val="tx2"/>
                              </a:gs>
                            </a:gsLst>
                            <a:lin ang="5400000" scaled="0"/>
                          </a:gradFill>
                          <a:latin typeface="+mn-lt"/>
                        </a:rPr>
                        <a:t> Insurance</a:t>
                      </a:r>
                      <a:endParaRPr lang="en-US" sz="1200" dirty="0">
                        <a:gradFill>
                          <a:gsLst>
                            <a:gs pos="0">
                              <a:schemeClr val="tx2"/>
                            </a:gs>
                            <a:gs pos="100000">
                              <a:schemeClr val="tx2"/>
                            </a:gs>
                          </a:gsLst>
                          <a:lin ang="5400000" scaled="0"/>
                        </a:gradFill>
                        <a:latin typeface="+mn-lt"/>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buFont typeface="Arial" pitchFamily="34" charset="0"/>
                        <a:buChar char="•"/>
                      </a:pPr>
                      <a:r>
                        <a:rPr lang="en-US" sz="1200" dirty="0" err="1" smtClean="0">
                          <a:gradFill>
                            <a:gsLst>
                              <a:gs pos="0">
                                <a:schemeClr val="tx2"/>
                              </a:gs>
                              <a:gs pos="100000">
                                <a:schemeClr val="tx2"/>
                              </a:gs>
                            </a:gsLst>
                            <a:lin ang="5400000" scaled="0"/>
                          </a:gradFill>
                          <a:latin typeface="+mn-lt"/>
                        </a:rPr>
                        <a:t>Geico</a:t>
                      </a:r>
                      <a:r>
                        <a:rPr lang="en-US" sz="1200" dirty="0" smtClean="0">
                          <a:gradFill>
                            <a:gsLst>
                              <a:gs pos="0">
                                <a:schemeClr val="tx2"/>
                              </a:gs>
                              <a:gs pos="100000">
                                <a:schemeClr val="tx2"/>
                              </a:gs>
                            </a:gsLst>
                            <a:lin ang="5400000" scaled="0"/>
                          </a:gradFill>
                          <a:latin typeface="+mn-lt"/>
                        </a:rPr>
                        <a:t> car insurance</a:t>
                      </a:r>
                    </a:p>
                    <a:p>
                      <a:pPr marL="115888" indent="-115888">
                        <a:buFont typeface="Arial" pitchFamily="34" charset="0"/>
                        <a:buChar char="•"/>
                      </a:pPr>
                      <a:r>
                        <a:rPr lang="en-US" sz="1200" dirty="0" smtClean="0">
                          <a:gradFill>
                            <a:gsLst>
                              <a:gs pos="0">
                                <a:schemeClr val="tx2"/>
                              </a:gs>
                              <a:gs pos="100000">
                                <a:schemeClr val="tx2"/>
                              </a:gs>
                            </a:gsLst>
                            <a:lin ang="5400000" scaled="0"/>
                          </a:gradFill>
                          <a:latin typeface="+mn-lt"/>
                        </a:rPr>
                        <a:t>Progressive</a:t>
                      </a:r>
                      <a:r>
                        <a:rPr lang="en-US" sz="1200" baseline="0" dirty="0" smtClean="0">
                          <a:gradFill>
                            <a:gsLst>
                              <a:gs pos="0">
                                <a:schemeClr val="tx2"/>
                              </a:gs>
                              <a:gs pos="100000">
                                <a:schemeClr val="tx2"/>
                              </a:gs>
                            </a:gsLst>
                            <a:lin ang="5400000" scaled="0"/>
                          </a:gradFill>
                          <a:latin typeface="+mn-lt"/>
                        </a:rPr>
                        <a:t> insurance</a:t>
                      </a:r>
                      <a:endParaRPr lang="en-US" sz="1200" dirty="0">
                        <a:gradFill>
                          <a:gsLst>
                            <a:gs pos="0">
                              <a:schemeClr val="tx2"/>
                            </a:gs>
                            <a:gs pos="100000">
                              <a:schemeClr val="tx2"/>
                            </a:gs>
                          </a:gsLst>
                          <a:lin ang="5400000" scaled="0"/>
                        </a:gradFill>
                        <a:latin typeface="+mn-lt"/>
                      </a:endParaRPr>
                    </a:p>
                  </a:txBody>
                  <a:tcPr marR="0">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12700" cmpd="sng">
                      <a:noFill/>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r h="984778">
                <a:tc>
                  <a:txBody>
                    <a:bodyPr/>
                    <a:lstStyle/>
                    <a:p>
                      <a:r>
                        <a:rPr lang="en-US" sz="1200" kern="1200" dirty="0" smtClean="0">
                          <a:gradFill>
                            <a:gsLst>
                              <a:gs pos="0">
                                <a:schemeClr val="tx2"/>
                              </a:gs>
                              <a:gs pos="100000">
                                <a:schemeClr val="tx2"/>
                              </a:gs>
                            </a:gsLst>
                            <a:lin ang="5400000" scaled="0"/>
                          </a:gradFill>
                          <a:latin typeface="+mn-lt"/>
                          <a:ea typeface="+mn-ea"/>
                          <a:cs typeface="+mn-cs"/>
                        </a:rPr>
                        <a:t>Lipitor disease</a:t>
                      </a:r>
                      <a:endParaRPr lang="en-US" sz="1200"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Lipitor heart disease</a:t>
                      </a:r>
                    </a:p>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Heart disease</a:t>
                      </a:r>
                      <a:endParaRPr lang="en-US" sz="1200"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r h="1051871">
                <a:tc>
                  <a:txBody>
                    <a:bodyPr/>
                    <a:lstStyle/>
                    <a:p>
                      <a:r>
                        <a:rPr lang="en-US" sz="1200" kern="1200" dirty="0" smtClean="0">
                          <a:gradFill>
                            <a:gsLst>
                              <a:gs pos="0">
                                <a:schemeClr val="tx2"/>
                              </a:gs>
                              <a:gs pos="100000">
                                <a:schemeClr val="tx2"/>
                              </a:gs>
                            </a:gsLst>
                            <a:lin ang="5400000" scaled="0"/>
                          </a:gradFill>
                          <a:latin typeface="+mn-lt"/>
                          <a:ea typeface="+mn-ea"/>
                          <a:cs typeface="+mn-cs"/>
                        </a:rPr>
                        <a:t>Hawaii hotels</a:t>
                      </a: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Hawaii beach hotels</a:t>
                      </a:r>
                    </a:p>
                    <a:p>
                      <a:pPr marL="115888" indent="-115888" algn="l" defTabSz="686047" rtl="0" eaLnBrk="1" latinLnBrk="0" hangingPunct="1">
                        <a:buFont typeface="Arial" pitchFamily="34" charset="0"/>
                        <a:buChar char="•"/>
                      </a:pPr>
                      <a:r>
                        <a:rPr lang="en-US" sz="1200" kern="1200" dirty="0" smtClean="0">
                          <a:gradFill>
                            <a:gsLst>
                              <a:gs pos="0">
                                <a:schemeClr val="tx2"/>
                              </a:gs>
                              <a:gs pos="100000">
                                <a:schemeClr val="tx2"/>
                              </a:gs>
                            </a:gsLst>
                            <a:lin ang="5400000" scaled="0"/>
                          </a:gradFill>
                          <a:latin typeface="+mn-lt"/>
                          <a:ea typeface="+mn-ea"/>
                          <a:cs typeface="+mn-cs"/>
                        </a:rPr>
                        <a:t>Hawaii rentals</a:t>
                      </a:r>
                      <a:endParaRPr lang="en-US" sz="1200" kern="1200" dirty="0">
                        <a:gradFill>
                          <a:gsLst>
                            <a:gs pos="0">
                              <a:schemeClr val="tx2"/>
                            </a:gs>
                            <a:gs pos="100000">
                              <a:schemeClr val="tx2"/>
                            </a:gs>
                          </a:gsLst>
                          <a:lin ang="5400000" scaled="0"/>
                        </a:gradFill>
                        <a:latin typeface="+mn-lt"/>
                        <a:ea typeface="+mn-ea"/>
                        <a:cs typeface="+mn-cs"/>
                      </a:endParaRPr>
                    </a:p>
                  </a:txBody>
                  <a:tcP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pSp>
        <p:nvGrpSpPr>
          <p:cNvPr id="3" name="Group 2"/>
          <p:cNvGrpSpPr/>
          <p:nvPr/>
        </p:nvGrpSpPr>
        <p:grpSpPr>
          <a:xfrm>
            <a:off x="390518" y="3983459"/>
            <a:ext cx="2428875" cy="1076194"/>
            <a:chOff x="390518" y="4250159"/>
            <a:chExt cx="2428875" cy="1076194"/>
          </a:xfrm>
        </p:grpSpPr>
        <p:sp>
          <p:nvSpPr>
            <p:cNvPr id="16" name="TextBox 9"/>
            <p:cNvSpPr txBox="1"/>
            <p:nvPr/>
          </p:nvSpPr>
          <p:spPr>
            <a:xfrm>
              <a:off x="390518" y="4699858"/>
              <a:ext cx="2428875" cy="626495"/>
            </a:xfrm>
            <a:prstGeom prst="rect">
              <a:avLst/>
            </a:prstGeom>
            <a:noFill/>
            <a:ln>
              <a:solidFill>
                <a:schemeClr val="bg1">
                  <a:lumMod val="50000"/>
                </a:schemeClr>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a:hlinkClick r:id="rId2"/>
                </a:rPr>
                <a:t>Learn </a:t>
              </a:r>
              <a:r>
                <a:rPr lang="en-US" sz="2000" dirty="0" smtClean="0">
                  <a:hlinkClick r:id="rId2"/>
                </a:rPr>
                <a:t>more</a:t>
              </a:r>
              <a:endParaRPr lang="en-US" sz="2000" dirty="0"/>
            </a:p>
          </p:txBody>
        </p:sp>
        <p:sp>
          <p:nvSpPr>
            <p:cNvPr id="17" name="TextBox 9"/>
            <p:cNvSpPr txBox="1"/>
            <p:nvPr/>
          </p:nvSpPr>
          <p:spPr>
            <a:xfrm>
              <a:off x="390520" y="4250159"/>
              <a:ext cx="2428873" cy="449699"/>
            </a:xfrm>
            <a:prstGeom prst="rect">
              <a:avLst/>
            </a:prstGeom>
            <a:solidFill>
              <a:srgbClr val="666666"/>
            </a:solidFill>
            <a:ln>
              <a:solidFill>
                <a:srgbClr val="666666"/>
              </a:solidFill>
            </a:ln>
          </p:spPr>
          <p:txBody>
            <a:bodyPr wrap="square" lIns="91440" tIns="91440" rIns="0" bIns="0" rtlCol="0">
              <a:noAutofit/>
            </a:bodyPr>
            <a:lstStyle>
              <a:defPPr>
                <a:defRPr lang="en-US"/>
              </a:defPPr>
              <a:lvl1pPr>
                <a:defRPr sz="2000">
                  <a:gradFill>
                    <a:gsLst>
                      <a:gs pos="0">
                        <a:schemeClr val="bg1"/>
                      </a:gs>
                      <a:gs pos="78000">
                        <a:schemeClr val="bg1"/>
                      </a:gs>
                    </a:gsLst>
                    <a:lin ang="16200000" scaled="0"/>
                  </a:gradFill>
                  <a:latin typeface="Segoe UI Light" pitchFamily="34" charset="0"/>
                </a:defRPr>
              </a:lvl1pPr>
            </a:lstStyle>
            <a:p>
              <a:r>
                <a:rPr lang="en-US" dirty="0"/>
                <a:t>Resource</a:t>
              </a:r>
            </a:p>
          </p:txBody>
        </p:sp>
      </p:grpSp>
    </p:spTree>
    <p:extLst>
      <p:ext uri="{BB962C8B-B14F-4D97-AF65-F5344CB8AC3E}">
        <p14:creationId xmlns:p14="http://schemas.microsoft.com/office/powerpoint/2010/main" val="262196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dirty="0"/>
              <a:t>New Bing Ads </a:t>
            </a:r>
            <a:r>
              <a:rPr lang="en-US" dirty="0" smtClean="0"/>
              <a:t>features</a:t>
            </a:r>
            <a:br>
              <a:rPr lang="en-US" dirty="0" smtClean="0"/>
            </a:br>
            <a:r>
              <a:rPr lang="en-US" sz="3200" dirty="0" err="1" smtClean="0">
                <a:gradFill>
                  <a:gsLst>
                    <a:gs pos="0">
                      <a:schemeClr val="accent5"/>
                    </a:gs>
                    <a:gs pos="100000">
                      <a:schemeClr val="accent5"/>
                    </a:gs>
                  </a:gsLst>
                  <a:lin ang="5400000" scaled="0"/>
                </a:gradFill>
              </a:rPr>
              <a:t>Sitelink</a:t>
            </a:r>
            <a:r>
              <a:rPr lang="en-US" sz="3200" dirty="0" smtClean="0">
                <a:gradFill>
                  <a:gsLst>
                    <a:gs pos="0">
                      <a:schemeClr val="accent5"/>
                    </a:gs>
                    <a:gs pos="100000">
                      <a:schemeClr val="accent5"/>
                    </a:gs>
                  </a:gsLst>
                  <a:lin ang="5400000" scaled="0"/>
                </a:gradFill>
              </a:rPr>
              <a:t> extensions</a:t>
            </a:r>
            <a:endParaRPr lang="en-US" sz="3200" dirty="0">
              <a:gradFill>
                <a:gsLst>
                  <a:gs pos="0">
                    <a:schemeClr val="accent5"/>
                  </a:gs>
                  <a:gs pos="100000">
                    <a:schemeClr val="accent5"/>
                  </a:gs>
                </a:gsLst>
                <a:lin ang="5400000" scaled="0"/>
              </a:gradFill>
            </a:endParaRPr>
          </a:p>
        </p:txBody>
      </p:sp>
      <p:sp>
        <p:nvSpPr>
          <p:cNvPr id="7" name="Rectangle 6"/>
          <p:cNvSpPr/>
          <p:nvPr/>
        </p:nvSpPr>
        <p:spPr bwMode="auto">
          <a:xfrm>
            <a:off x="389436" y="1502666"/>
            <a:ext cx="2433638" cy="193248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nSpc>
                <a:spcPct val="90000"/>
              </a:lnSpc>
            </a:pPr>
            <a:r>
              <a:rPr lang="en-US" sz="1600" dirty="0" err="1"/>
              <a:t>Sitelink</a:t>
            </a:r>
            <a:r>
              <a:rPr lang="en-US" sz="1600" dirty="0"/>
              <a:t> </a:t>
            </a:r>
            <a:r>
              <a:rPr lang="en-US" sz="1600" dirty="0" smtClean="0"/>
              <a:t>extensions </a:t>
            </a:r>
            <a:r>
              <a:rPr lang="en-US" sz="1600" dirty="0"/>
              <a:t>are additional links in your ads that take searchers </a:t>
            </a:r>
            <a:r>
              <a:rPr lang="en-US" sz="1600" dirty="0" smtClean="0"/>
              <a:t/>
            </a:r>
            <a:br>
              <a:rPr lang="en-US" sz="1600" dirty="0" smtClean="0"/>
            </a:br>
            <a:r>
              <a:rPr lang="en-US" sz="1600" dirty="0" smtClean="0"/>
              <a:t>to </a:t>
            </a:r>
            <a:r>
              <a:rPr lang="en-US" sz="1600" dirty="0"/>
              <a:t>specific pages on </a:t>
            </a:r>
            <a:r>
              <a:rPr lang="en-US" sz="1600" dirty="0" smtClean="0"/>
              <a:t/>
            </a:r>
            <a:br>
              <a:rPr lang="en-US" sz="1600" dirty="0" smtClean="0"/>
            </a:br>
            <a:r>
              <a:rPr lang="en-US" sz="1600" dirty="0" smtClean="0"/>
              <a:t>your website, helping </a:t>
            </a:r>
            <a:br>
              <a:rPr lang="en-US" sz="1600" dirty="0" smtClean="0"/>
            </a:br>
            <a:r>
              <a:rPr lang="en-US" sz="1600" dirty="0" smtClean="0"/>
              <a:t>you drive </a:t>
            </a:r>
            <a:r>
              <a:rPr lang="en-US" sz="1600" dirty="0"/>
              <a:t>deeper </a:t>
            </a:r>
            <a:r>
              <a:rPr lang="en-US" sz="1600" dirty="0" smtClean="0"/>
              <a:t>engagement </a:t>
            </a:r>
            <a:r>
              <a:rPr lang="en-US" sz="1600" dirty="0"/>
              <a:t>with your potential </a:t>
            </a:r>
            <a:r>
              <a:rPr lang="en-US" sz="1600" dirty="0" smtClean="0"/>
              <a:t>customers</a:t>
            </a:r>
            <a:endParaRPr lang="en-US" sz="1600" dirty="0">
              <a:gradFill>
                <a:gsLst>
                  <a:gs pos="0">
                    <a:schemeClr val="bg1"/>
                  </a:gs>
                  <a:gs pos="99000">
                    <a:schemeClr val="bg1"/>
                  </a:gs>
                </a:gsLst>
                <a:lin ang="5400000" scaled="0"/>
              </a:gradFill>
            </a:endParaRPr>
          </a:p>
        </p:txBody>
      </p:sp>
      <p:grpSp>
        <p:nvGrpSpPr>
          <p:cNvPr id="4" name="Group 3"/>
          <p:cNvGrpSpPr/>
          <p:nvPr/>
        </p:nvGrpSpPr>
        <p:grpSpPr>
          <a:xfrm>
            <a:off x="385755" y="3500125"/>
            <a:ext cx="2428875" cy="1076193"/>
            <a:chOff x="390518" y="4329125"/>
            <a:chExt cx="2428875" cy="1076193"/>
          </a:xfrm>
        </p:grpSpPr>
        <p:sp>
          <p:nvSpPr>
            <p:cNvPr id="16" name="TextBox 9"/>
            <p:cNvSpPr txBox="1"/>
            <p:nvPr/>
          </p:nvSpPr>
          <p:spPr>
            <a:xfrm>
              <a:off x="390518" y="4778823"/>
              <a:ext cx="2428875" cy="626495"/>
            </a:xfrm>
            <a:prstGeom prst="rect">
              <a:avLst/>
            </a:prstGeom>
            <a:noFill/>
            <a:ln>
              <a:solidFill>
                <a:schemeClr val="bg1">
                  <a:lumMod val="50000"/>
                </a:schemeClr>
              </a:solidFill>
            </a:ln>
          </p:spPr>
          <p:txBody>
            <a:bodyPr wrap="square" lIns="91440" tIns="91440" rIns="0" bIns="0" rtlCol="0">
              <a:noAutofit/>
            </a:bodyPr>
            <a:lstStyle>
              <a:defPPr>
                <a:defRPr lang="en-US"/>
              </a:defPPr>
              <a:lvl1pPr>
                <a:defRPr sz="2400">
                  <a:gradFill>
                    <a:gsLst>
                      <a:gs pos="0">
                        <a:schemeClr val="tx1">
                          <a:lumMod val="75000"/>
                          <a:lumOff val="25000"/>
                        </a:schemeClr>
                      </a:gs>
                      <a:gs pos="80000">
                        <a:schemeClr val="tx1">
                          <a:lumMod val="65000"/>
                          <a:lumOff val="35000"/>
                        </a:schemeClr>
                      </a:gs>
                    </a:gsLst>
                    <a:lin ang="16200000" scaled="0"/>
                  </a:gradFill>
                  <a:latin typeface="Segoe UI Light" pitchFamily="34" charset="0"/>
                </a:defRPr>
              </a:lvl1pPr>
            </a:lstStyle>
            <a:p>
              <a:r>
                <a:rPr lang="en-US" sz="2000" dirty="0">
                  <a:hlinkClick r:id="rId3"/>
                </a:rPr>
                <a:t>Learn </a:t>
              </a:r>
              <a:r>
                <a:rPr lang="en-US" sz="2000" dirty="0" smtClean="0">
                  <a:hlinkClick r:id="rId3"/>
                </a:rPr>
                <a:t>more</a:t>
              </a:r>
              <a:endParaRPr lang="en-US" sz="2000" dirty="0"/>
            </a:p>
          </p:txBody>
        </p:sp>
        <p:sp>
          <p:nvSpPr>
            <p:cNvPr id="17" name="TextBox 9"/>
            <p:cNvSpPr txBox="1"/>
            <p:nvPr/>
          </p:nvSpPr>
          <p:spPr>
            <a:xfrm>
              <a:off x="390520" y="4329125"/>
              <a:ext cx="2428873" cy="449699"/>
            </a:xfrm>
            <a:prstGeom prst="rect">
              <a:avLst/>
            </a:prstGeom>
            <a:solidFill>
              <a:srgbClr val="666666"/>
            </a:solidFill>
            <a:ln>
              <a:solidFill>
                <a:srgbClr val="666666"/>
              </a:solidFill>
            </a:ln>
          </p:spPr>
          <p:txBody>
            <a:bodyPr wrap="square" lIns="91440" tIns="91440" rIns="0" bIns="0" rtlCol="0">
              <a:noAutofit/>
            </a:bodyPr>
            <a:lstStyle>
              <a:defPPr>
                <a:defRPr lang="en-US"/>
              </a:defPPr>
              <a:lvl1pPr>
                <a:defRPr sz="2000">
                  <a:gradFill>
                    <a:gsLst>
                      <a:gs pos="0">
                        <a:schemeClr val="bg1"/>
                      </a:gs>
                      <a:gs pos="78000">
                        <a:schemeClr val="bg1"/>
                      </a:gs>
                    </a:gsLst>
                    <a:lin ang="16200000" scaled="0"/>
                  </a:gradFill>
                  <a:latin typeface="Segoe UI Light" pitchFamily="34" charset="0"/>
                </a:defRPr>
              </a:lvl1pPr>
            </a:lstStyle>
            <a:p>
              <a:r>
                <a:rPr lang="en-US" dirty="0" smtClean="0"/>
                <a:t>Resource</a:t>
              </a:r>
              <a:endParaRPr lang="en-US" dirty="0"/>
            </a:p>
            <a:p>
              <a:endParaRPr lang="en-US" dirty="0" err="1"/>
            </a:p>
          </p:txBody>
        </p:sp>
      </p:grpSp>
      <p:grpSp>
        <p:nvGrpSpPr>
          <p:cNvPr id="11" name="Group 10"/>
          <p:cNvGrpSpPr/>
          <p:nvPr/>
        </p:nvGrpSpPr>
        <p:grpSpPr>
          <a:xfrm>
            <a:off x="2904080" y="1482853"/>
            <a:ext cx="5588280" cy="4312156"/>
            <a:chOff x="2904080" y="1482853"/>
            <a:chExt cx="5588280" cy="4312156"/>
          </a:xfrm>
        </p:grpSpPr>
        <p:grpSp>
          <p:nvGrpSpPr>
            <p:cNvPr id="5" name="Group 4"/>
            <p:cNvGrpSpPr/>
            <p:nvPr/>
          </p:nvGrpSpPr>
          <p:grpSpPr>
            <a:xfrm>
              <a:off x="2904080" y="1482853"/>
              <a:ext cx="5588280" cy="4312156"/>
              <a:chOff x="2904080" y="1597153"/>
              <a:chExt cx="5588280" cy="4312156"/>
            </a:xfrm>
          </p:grpSpPr>
          <p:sp>
            <p:nvSpPr>
              <p:cNvPr id="9" name="Rectangle 8"/>
              <p:cNvSpPr/>
              <p:nvPr/>
            </p:nvSpPr>
            <p:spPr bwMode="auto">
              <a:xfrm>
                <a:off x="2904080" y="1597153"/>
                <a:ext cx="5588280" cy="4312156"/>
              </a:xfrm>
              <a:prstGeom prst="rect">
                <a:avLst/>
              </a:prstGeom>
              <a:solidFill>
                <a:schemeClr val="tx2">
                  <a:lumMod val="20000"/>
                  <a:lumOff val="80000"/>
                </a:schemeClr>
              </a:solidFill>
              <a:ln>
                <a:solidFill>
                  <a:schemeClr val="tx2">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91440" bIns="91440" numCol="1" spcCol="0" rtlCol="0" fromWordArt="0" anchor="t" anchorCtr="0" forceAA="0" compatLnSpc="1">
                <a:prstTxWarp prst="textNoShape">
                  <a:avLst/>
                </a:prstTxWarp>
                <a:noAutofit/>
              </a:bodyPr>
              <a:lstStyle/>
              <a:p>
                <a:pPr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pic>
            <p:nvPicPr>
              <p:cNvPr id="1026" name="Picture 1" descr="Description: cid:image006.png@01CDA2DA.28FF42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184" y="1817862"/>
                <a:ext cx="5148072" cy="1291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216" y="3326992"/>
                <a:ext cx="5147501" cy="236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bwMode="auto">
            <a:xfrm>
              <a:off x="3124184" y="3696020"/>
              <a:ext cx="2362216" cy="860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85820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4800" dirty="0">
                <a:gradFill>
                  <a:gsLst>
                    <a:gs pos="0">
                      <a:srgbClr val="FFFFFF"/>
                    </a:gs>
                    <a:gs pos="88000">
                      <a:srgbClr val="FFFFFF"/>
                    </a:gs>
                  </a:gsLst>
                  <a:lin ang="16200000" scaled="1"/>
                </a:gradFill>
              </a:rPr>
              <a:t>Summary </a:t>
            </a:r>
            <a:r>
              <a:rPr lang="en-US" sz="4800" dirty="0" smtClean="0">
                <a:gradFill>
                  <a:gsLst>
                    <a:gs pos="0">
                      <a:srgbClr val="FFFFFF"/>
                    </a:gs>
                    <a:gs pos="88000">
                      <a:srgbClr val="FFFFFF"/>
                    </a:gs>
                  </a:gsLst>
                  <a:lin ang="16200000" scaled="1"/>
                </a:gradFill>
              </a:rPr>
              <a:t>and resources</a:t>
            </a:r>
            <a:endParaRPr lang="en-US" sz="4800" dirty="0">
              <a:gradFill>
                <a:gsLst>
                  <a:gs pos="0">
                    <a:srgbClr val="FFFFFF"/>
                  </a:gs>
                  <a:gs pos="88000">
                    <a:srgbClr val="FFFFFF"/>
                  </a:gs>
                </a:gsLst>
                <a:lin ang="16200000" scaled="1"/>
              </a:gradFill>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9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89436" y="228600"/>
            <a:ext cx="8363938" cy="1052596"/>
          </a:xfrm>
        </p:spPr>
        <p:txBody>
          <a:bodyPr/>
          <a:lstStyle/>
          <a:p>
            <a:r>
              <a:rPr lang="en-US" sz="4400" dirty="0"/>
              <a:t>Optimizing for the </a:t>
            </a:r>
            <a:r>
              <a:rPr lang="en-US" sz="4400" dirty="0" smtClean="0"/>
              <a:t>holiday season</a:t>
            </a:r>
            <a:r>
              <a:rPr lang="en-US" sz="4400" dirty="0"/>
              <a:t/>
            </a:r>
            <a:br>
              <a:rPr lang="en-US" sz="4400" dirty="0"/>
            </a:br>
            <a:r>
              <a:rPr lang="en-US" sz="3200" dirty="0">
                <a:gradFill>
                  <a:gsLst>
                    <a:gs pos="0">
                      <a:schemeClr val="accent5"/>
                    </a:gs>
                    <a:gs pos="100000">
                      <a:schemeClr val="accent5"/>
                    </a:gs>
                  </a:gsLst>
                  <a:lin ang="5400000" scaled="0"/>
                </a:gradFill>
              </a:rPr>
              <a:t>Summary</a:t>
            </a:r>
          </a:p>
        </p:txBody>
      </p:sp>
      <p:sp>
        <p:nvSpPr>
          <p:cNvPr id="2" name="Rectangle 1"/>
          <p:cNvSpPr/>
          <p:nvPr/>
        </p:nvSpPr>
        <p:spPr bwMode="auto">
          <a:xfrm>
            <a:off x="390524" y="1932282"/>
            <a:ext cx="8753475" cy="84067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Keywords</a:t>
            </a:r>
            <a:endParaRPr lang="en-US" sz="2400" spc="-50" dirty="0">
              <a:solidFill>
                <a:schemeClr val="bg1">
                  <a:alpha val="99000"/>
                </a:schemeClr>
              </a:solidFill>
              <a:latin typeface="+mj-lt"/>
              <a:ea typeface="Segoe UI" pitchFamily="34" charset="0"/>
              <a:cs typeface="Segoe UI" pitchFamily="34" charset="0"/>
            </a:endParaRPr>
          </a:p>
        </p:txBody>
      </p:sp>
      <p:sp>
        <p:nvSpPr>
          <p:cNvPr id="3" name="Rectangle 2"/>
          <p:cNvSpPr/>
          <p:nvPr/>
        </p:nvSpPr>
        <p:spPr bwMode="auto">
          <a:xfrm>
            <a:off x="390524" y="2815901"/>
            <a:ext cx="8753475" cy="84067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Ad copy</a:t>
            </a:r>
            <a:endParaRPr lang="en-US" sz="2400" spc="-50" dirty="0">
              <a:solidFill>
                <a:schemeClr val="bg1">
                  <a:alpha val="99000"/>
                </a:schemeClr>
              </a:solidFill>
              <a:latin typeface="+mj-lt"/>
              <a:ea typeface="Segoe UI" pitchFamily="34" charset="0"/>
              <a:cs typeface="Segoe UI" pitchFamily="34" charset="0"/>
            </a:endParaRPr>
          </a:p>
        </p:txBody>
      </p:sp>
      <p:sp>
        <p:nvSpPr>
          <p:cNvPr id="4" name="Rectangle 3"/>
          <p:cNvSpPr/>
          <p:nvPr/>
        </p:nvSpPr>
        <p:spPr bwMode="auto">
          <a:xfrm>
            <a:off x="390524" y="3699519"/>
            <a:ext cx="8753475" cy="84067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Targeting</a:t>
            </a:r>
            <a:endParaRPr lang="en-US" sz="2400" spc="-50" dirty="0">
              <a:solidFill>
                <a:schemeClr val="bg1">
                  <a:alpha val="99000"/>
                </a:schemeClr>
              </a:solidFill>
              <a:latin typeface="+mj-lt"/>
              <a:ea typeface="Segoe UI" pitchFamily="34" charset="0"/>
              <a:cs typeface="Segoe UI" pitchFamily="34" charset="0"/>
            </a:endParaRPr>
          </a:p>
        </p:txBody>
      </p:sp>
      <p:sp>
        <p:nvSpPr>
          <p:cNvPr id="5" name="Rectangle 4"/>
          <p:cNvSpPr/>
          <p:nvPr/>
        </p:nvSpPr>
        <p:spPr bwMode="auto">
          <a:xfrm>
            <a:off x="390524" y="4583139"/>
            <a:ext cx="8753475" cy="84067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Budgeting</a:t>
            </a:r>
            <a:endParaRPr lang="en-US" sz="2400" spc="-50" dirty="0">
              <a:solidFill>
                <a:schemeClr val="bg1">
                  <a:alpha val="99000"/>
                </a:schemeClr>
              </a:solidFill>
              <a:latin typeface="+mj-lt"/>
              <a:ea typeface="Segoe UI" pitchFamily="34" charset="0"/>
              <a:cs typeface="Segoe UI" pitchFamily="34" charset="0"/>
            </a:endParaRPr>
          </a:p>
        </p:txBody>
      </p:sp>
      <p:sp>
        <p:nvSpPr>
          <p:cNvPr id="6" name="Rectangle 5"/>
          <p:cNvSpPr/>
          <p:nvPr/>
        </p:nvSpPr>
        <p:spPr bwMode="auto">
          <a:xfrm>
            <a:off x="390524" y="5466757"/>
            <a:ext cx="8753475" cy="840675"/>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t" anchorCtr="0" forceAA="0" compatLnSpc="1">
            <a:prstTxWarp prst="textNoShape">
              <a:avLst/>
            </a:prstTxWarp>
            <a:noAutofit/>
          </a:bodyPr>
          <a:lstStyle/>
          <a:p>
            <a:pPr defTabSz="914099" fontAlgn="base">
              <a:spcBef>
                <a:spcPct val="0"/>
              </a:spcBef>
              <a:spcAft>
                <a:spcPct val="0"/>
              </a:spcAft>
            </a:pPr>
            <a:r>
              <a:rPr lang="en-US" sz="2400" spc="-50" dirty="0" smtClean="0">
                <a:solidFill>
                  <a:schemeClr val="bg1">
                    <a:alpha val="99000"/>
                  </a:schemeClr>
                </a:solidFill>
                <a:latin typeface="+mj-lt"/>
                <a:ea typeface="Segoe UI" pitchFamily="34" charset="0"/>
                <a:cs typeface="Segoe UI" pitchFamily="34" charset="0"/>
              </a:rPr>
              <a:t>Reporting</a:t>
            </a:r>
            <a:endParaRPr lang="en-US" sz="2400" spc="-50" dirty="0">
              <a:solidFill>
                <a:schemeClr val="bg1">
                  <a:alpha val="99000"/>
                </a:schemeClr>
              </a:solidFill>
              <a:latin typeface="+mj-lt"/>
              <a:ea typeface="Segoe UI" pitchFamily="34" charset="0"/>
              <a:cs typeface="Segoe UI" pitchFamily="34" charset="0"/>
            </a:endParaRPr>
          </a:p>
        </p:txBody>
      </p:sp>
      <p:sp>
        <p:nvSpPr>
          <p:cNvPr id="7" name="Rectangle 6"/>
          <p:cNvSpPr/>
          <p:nvPr/>
        </p:nvSpPr>
        <p:spPr>
          <a:xfrm>
            <a:off x="2149310" y="1932282"/>
            <a:ext cx="6994689" cy="84067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lvl="0" defTabSz="914099" fontAlgn="base">
              <a:lnSpc>
                <a:spcPct val="90000"/>
              </a:lnSpc>
              <a:spcBef>
                <a:spcPct val="0"/>
              </a:spcBef>
              <a:spcAft>
                <a:spcPct val="0"/>
              </a:spcAft>
              <a:buClr>
                <a:schemeClr val="tx2"/>
              </a:buClr>
            </a:pP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I</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dentify </a:t>
            </a: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and invest in your most successful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keywords.</a:t>
            </a:r>
            <a:endPar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endParaRPr>
          </a:p>
        </p:txBody>
      </p:sp>
      <p:sp>
        <p:nvSpPr>
          <p:cNvPr id="8" name="Rectangle 7"/>
          <p:cNvSpPr/>
          <p:nvPr/>
        </p:nvSpPr>
        <p:spPr>
          <a:xfrm>
            <a:off x="2149310" y="2815901"/>
            <a:ext cx="6994689" cy="84067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lvl="0">
              <a:lnSpc>
                <a:spcPts val="1700"/>
              </a:lnSpc>
            </a:pP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Create seasonal ads and offer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incentives; free </a:t>
            </a: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shipping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is expected.</a:t>
            </a:r>
            <a:endParaRPr lang="en-US" sz="1800" dirty="0"/>
          </a:p>
        </p:txBody>
      </p:sp>
      <p:sp>
        <p:nvSpPr>
          <p:cNvPr id="9" name="Rectangle 8"/>
          <p:cNvSpPr/>
          <p:nvPr/>
        </p:nvSpPr>
        <p:spPr>
          <a:xfrm>
            <a:off x="2149310" y="3699519"/>
            <a:ext cx="6994689" cy="84067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lvl="0" defTabSz="914099" fontAlgn="base">
              <a:lnSpc>
                <a:spcPct val="90000"/>
              </a:lnSpc>
              <a:spcBef>
                <a:spcPct val="0"/>
              </a:spcBef>
              <a:spcAft>
                <a:spcPct val="0"/>
              </a:spcAft>
              <a:buClr>
                <a:schemeClr val="tx2"/>
              </a:buClr>
            </a:pP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Combine targets (geo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and </a:t>
            </a: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demo) to reach your ideal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audience.</a:t>
            </a:r>
            <a:endPar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endParaRPr>
          </a:p>
        </p:txBody>
      </p:sp>
      <p:sp>
        <p:nvSpPr>
          <p:cNvPr id="10" name="Rectangle 9"/>
          <p:cNvSpPr/>
          <p:nvPr/>
        </p:nvSpPr>
        <p:spPr>
          <a:xfrm>
            <a:off x="2149310" y="5466757"/>
            <a:ext cx="6994689" cy="84067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lvl="0" defTabSz="914099" fontAlgn="base">
              <a:lnSpc>
                <a:spcPct val="90000"/>
              </a:lnSpc>
              <a:spcBef>
                <a:spcPct val="0"/>
              </a:spcBef>
              <a:spcAft>
                <a:spcPct val="0"/>
              </a:spcAft>
              <a:buClr>
                <a:schemeClr val="tx2"/>
              </a:buClr>
            </a:pP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Monitor your campaigns and make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informed decisions.</a:t>
            </a:r>
            <a:endPar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endParaRPr>
          </a:p>
        </p:txBody>
      </p:sp>
      <p:sp>
        <p:nvSpPr>
          <p:cNvPr id="12" name="Rectangle 11"/>
          <p:cNvSpPr/>
          <p:nvPr/>
        </p:nvSpPr>
        <p:spPr>
          <a:xfrm>
            <a:off x="2149310" y="4583138"/>
            <a:ext cx="6994689" cy="840675"/>
          </a:xfrm>
          <a:prstGeom prst="rect">
            <a:avLst/>
          </a:prstGeom>
          <a:solidFill>
            <a:schemeClr val="bg2">
              <a:lumMod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lvl="0" defTabSz="914099" fontAlgn="base">
              <a:lnSpc>
                <a:spcPct val="90000"/>
              </a:lnSpc>
              <a:spcBef>
                <a:spcPct val="0"/>
              </a:spcBef>
              <a:spcAft>
                <a:spcPct val="0"/>
              </a:spcAft>
              <a:buClr>
                <a:schemeClr val="tx2"/>
              </a:buClr>
            </a:pPr>
            <a:r>
              <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rPr>
              <a:t>Plan for growth and be prepared for peak seasonal </a:t>
            </a:r>
            <a:r>
              <a:rPr lang="en-US" sz="1800" spc="-50" dirty="0" smtClean="0">
                <a:gradFill>
                  <a:gsLst>
                    <a:gs pos="0">
                      <a:schemeClr val="bg2">
                        <a:lumMod val="25000"/>
                      </a:schemeClr>
                    </a:gs>
                    <a:gs pos="86000">
                      <a:schemeClr val="bg2">
                        <a:lumMod val="25000"/>
                      </a:schemeClr>
                    </a:gs>
                  </a:gsLst>
                  <a:lin ang="16200000" scaled="1"/>
                </a:gradFill>
                <a:ea typeface="Segoe UI" pitchFamily="34" charset="0"/>
                <a:cs typeface="Segoe UI" pitchFamily="34" charset="0"/>
              </a:rPr>
              <a:t>dates.</a:t>
            </a:r>
            <a:endParaRPr lang="en-US" sz="1800" spc="-50" dirty="0">
              <a:gradFill>
                <a:gsLst>
                  <a:gs pos="0">
                    <a:schemeClr val="bg2">
                      <a:lumMod val="25000"/>
                    </a:schemeClr>
                  </a:gs>
                  <a:gs pos="86000">
                    <a:schemeClr val="bg2">
                      <a:lumMod val="25000"/>
                    </a:schemeClr>
                  </a:gs>
                </a:gsLst>
                <a:lin ang="16200000" scaled="1"/>
              </a:gradFill>
              <a:ea typeface="Segoe UI" pitchFamily="34" charset="0"/>
              <a:cs typeface="Segoe UI" pitchFamily="34" charset="0"/>
            </a:endParaRPr>
          </a:p>
        </p:txBody>
      </p:sp>
      <p:sp useBgFill="1">
        <p:nvSpPr>
          <p:cNvPr id="13" name="Rectangle 12"/>
          <p:cNvSpPr/>
          <p:nvPr/>
        </p:nvSpPr>
        <p:spPr bwMode="auto">
          <a:xfrm>
            <a:off x="8778240" y="740664"/>
            <a:ext cx="365760" cy="5596128"/>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1434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6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8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1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1+#ppt_w/2"/>
                                          </p:val>
                                        </p:tav>
                                        <p:tav tm="100000">
                                          <p:val>
                                            <p:strVal val="#ppt_x"/>
                                          </p:val>
                                        </p:tav>
                                      </p:tavLst>
                                    </p:anim>
                                    <p:anim calcmode="lin" valueType="num">
                                      <p:cBhvr additive="base">
                                        <p:cTn id="32" dur="10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22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000" fill="hold"/>
                                        <p:tgtEl>
                                          <p:spTgt spid="9"/>
                                        </p:tgtEl>
                                        <p:attrNameLst>
                                          <p:attrName>ppt_x</p:attrName>
                                        </p:attrNameLst>
                                      </p:cBhvr>
                                      <p:tavLst>
                                        <p:tav tm="0">
                                          <p:val>
                                            <p:strVal val="1+#ppt_w/2"/>
                                          </p:val>
                                        </p:tav>
                                        <p:tav tm="100000">
                                          <p:val>
                                            <p:strVal val="#ppt_x"/>
                                          </p:val>
                                        </p:tav>
                                      </p:tavLst>
                                    </p:anim>
                                    <p:anim calcmode="lin" valueType="num">
                                      <p:cBhvr additive="base">
                                        <p:cTn id="36" dur="10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decel="100000" fill="hold" grpId="0" nodeType="withEffect">
                                  <p:stCondLst>
                                    <p:cond delay="25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1+#ppt_w/2"/>
                                          </p:val>
                                        </p:tav>
                                        <p:tav tm="100000">
                                          <p:val>
                                            <p:strVal val="#ppt_x"/>
                                          </p:val>
                                        </p:tav>
                                      </p:tavLst>
                                    </p:anim>
                                    <p:anim calcmode="lin" valueType="num">
                                      <p:cBhvr additive="base">
                                        <p:cTn id="40" dur="1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2" decel="100000" fill="hold" grpId="0" nodeType="withEffect">
                                  <p:stCondLst>
                                    <p:cond delay="275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1000" fill="hold"/>
                                        <p:tgtEl>
                                          <p:spTgt spid="10"/>
                                        </p:tgtEl>
                                        <p:attrNameLst>
                                          <p:attrName>ppt_x</p:attrName>
                                        </p:attrNameLst>
                                      </p:cBhvr>
                                      <p:tavLst>
                                        <p:tav tm="0">
                                          <p:val>
                                            <p:strVal val="1+#ppt_w/2"/>
                                          </p:val>
                                        </p:tav>
                                        <p:tav tm="100000">
                                          <p:val>
                                            <p:strVal val="#ppt_x"/>
                                          </p:val>
                                        </p:tav>
                                      </p:tavLst>
                                    </p:anim>
                                    <p:anim calcmode="lin" valueType="num">
                                      <p:cBhvr additive="base">
                                        <p:cTn id="4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 and resources</a:t>
            </a:r>
            <a:endParaRPr lang="en-US" dirty="0"/>
          </a:p>
        </p:txBody>
      </p:sp>
      <p:sp>
        <p:nvSpPr>
          <p:cNvPr id="3" name="Text Placeholder 2"/>
          <p:cNvSpPr>
            <a:spLocks noGrp="1"/>
          </p:cNvSpPr>
          <p:nvPr>
            <p:ph type="body" sz="quarter" idx="10"/>
          </p:nvPr>
        </p:nvSpPr>
        <p:spPr>
          <a:xfrm>
            <a:off x="389436" y="1392238"/>
            <a:ext cx="8363938" cy="4966231"/>
          </a:xfrm>
        </p:spPr>
        <p:txBody>
          <a:bodyPr/>
          <a:lstStyle/>
          <a:p>
            <a:pPr>
              <a:lnSpc>
                <a:spcPct val="93000"/>
              </a:lnSpc>
              <a:spcAft>
                <a:spcPts val="1200"/>
              </a:spcAft>
            </a:pPr>
            <a:r>
              <a:rPr lang="en-US" dirty="0">
                <a:gradFill>
                  <a:gsLst>
                    <a:gs pos="0">
                      <a:schemeClr val="accent5"/>
                    </a:gs>
                    <a:gs pos="99000">
                      <a:schemeClr val="accent5"/>
                    </a:gs>
                  </a:gsLst>
                  <a:lin ang="5400000" scaled="0"/>
                </a:gradFill>
              </a:rPr>
              <a:t>Download the </a:t>
            </a:r>
            <a:r>
              <a:rPr lang="en-US" dirty="0">
                <a:gradFill>
                  <a:gsLst>
                    <a:gs pos="0">
                      <a:schemeClr val="accent5"/>
                    </a:gs>
                    <a:gs pos="99000">
                      <a:schemeClr val="accent5"/>
                    </a:gs>
                  </a:gsLst>
                  <a:lin ang="5400000" scaled="0"/>
                </a:gradFill>
                <a:hlinkClick r:id="rId2"/>
              </a:rPr>
              <a:t>Bing Ads Intelligence </a:t>
            </a:r>
            <a:r>
              <a:rPr lang="en-US" dirty="0">
                <a:gradFill>
                  <a:gsLst>
                    <a:gs pos="0">
                      <a:schemeClr val="accent5"/>
                    </a:gs>
                    <a:gs pos="99000">
                      <a:schemeClr val="accent5"/>
                    </a:gs>
                  </a:gsLst>
                  <a:lin ang="5400000" scaled="0"/>
                </a:gradFill>
              </a:rPr>
              <a:t>Tool: </a:t>
            </a:r>
            <a:r>
              <a:rPr lang="en-US" sz="2800" dirty="0" smtClean="0"/>
              <a:t/>
            </a:r>
            <a:br>
              <a:rPr lang="en-US" sz="2800" dirty="0" smtClean="0"/>
            </a:br>
            <a:r>
              <a:rPr lang="en-US" sz="2400" dirty="0" smtClean="0">
                <a:latin typeface="Segoe UI" pitchFamily="34" charset="0"/>
                <a:ea typeface="Segoe UI" pitchFamily="34" charset="0"/>
                <a:cs typeface="Segoe UI" pitchFamily="34" charset="0"/>
              </a:rPr>
              <a:t>Find it in the Bing Ads Tools section.</a:t>
            </a:r>
          </a:p>
          <a:p>
            <a:pPr>
              <a:lnSpc>
                <a:spcPct val="93000"/>
              </a:lnSpc>
              <a:spcAft>
                <a:spcPts val="1200"/>
              </a:spcAft>
            </a:pPr>
            <a:r>
              <a:rPr lang="en-US" dirty="0">
                <a:gradFill>
                  <a:gsLst>
                    <a:gs pos="0">
                      <a:schemeClr val="accent5"/>
                    </a:gs>
                    <a:gs pos="99000">
                      <a:schemeClr val="accent5"/>
                    </a:gs>
                  </a:gsLst>
                  <a:lin ang="5400000" scaled="0"/>
                </a:gradFill>
              </a:rPr>
              <a:t>Visit our </a:t>
            </a:r>
            <a:r>
              <a:rPr lang="en-US" dirty="0">
                <a:gradFill>
                  <a:gsLst>
                    <a:gs pos="0">
                      <a:schemeClr val="accent5"/>
                    </a:gs>
                    <a:gs pos="99000">
                      <a:schemeClr val="accent5"/>
                    </a:gs>
                  </a:gsLst>
                  <a:lin ang="5400000" scaled="0"/>
                </a:gradFill>
                <a:hlinkClick r:id="rId3"/>
              </a:rPr>
              <a:t>Vertical Insights</a:t>
            </a:r>
            <a:r>
              <a:rPr lang="en-US" dirty="0">
                <a:gradFill>
                  <a:gsLst>
                    <a:gs pos="0">
                      <a:schemeClr val="accent5"/>
                    </a:gs>
                    <a:gs pos="99000">
                      <a:schemeClr val="accent5"/>
                    </a:gs>
                  </a:gsLst>
                  <a:lin ang="5400000" scaled="0"/>
                </a:gradFill>
              </a:rPr>
              <a:t> </a:t>
            </a:r>
            <a:r>
              <a:rPr lang="en-US" dirty="0" smtClean="0">
                <a:gradFill>
                  <a:gsLst>
                    <a:gs pos="0">
                      <a:schemeClr val="accent5"/>
                    </a:gs>
                    <a:gs pos="99000">
                      <a:schemeClr val="accent5"/>
                    </a:gs>
                  </a:gsLst>
                  <a:lin ang="5400000" scaled="0"/>
                </a:gradFill>
              </a:rPr>
              <a:t>page: </a:t>
            </a:r>
            <a:r>
              <a:rPr lang="en-US" sz="2800" dirty="0" smtClean="0"/>
              <a:t/>
            </a:r>
            <a:br>
              <a:rPr lang="en-US" sz="2800" dirty="0" smtClean="0"/>
            </a:br>
            <a:r>
              <a:rPr lang="en-US" sz="2400" dirty="0">
                <a:latin typeface="Segoe UI" pitchFamily="34" charset="0"/>
                <a:ea typeface="Segoe UI" pitchFamily="34" charset="0"/>
                <a:cs typeface="Segoe UI" pitchFamily="34" charset="0"/>
              </a:rPr>
              <a:t>Stay on top of seasonal trends specific to your </a:t>
            </a:r>
            <a:r>
              <a:rPr lang="en-US" sz="2400" dirty="0" smtClean="0">
                <a:latin typeface="Segoe UI" pitchFamily="34" charset="0"/>
                <a:ea typeface="Segoe UI" pitchFamily="34" charset="0"/>
                <a:cs typeface="Segoe UI" pitchFamily="34" charset="0"/>
              </a:rPr>
              <a:t>business.</a:t>
            </a:r>
            <a:endParaRPr lang="en-US" sz="2400" dirty="0">
              <a:latin typeface="Segoe UI" pitchFamily="34" charset="0"/>
              <a:ea typeface="Segoe UI" pitchFamily="34" charset="0"/>
              <a:cs typeface="Segoe UI" pitchFamily="34" charset="0"/>
            </a:endParaRPr>
          </a:p>
          <a:p>
            <a:pPr lvl="0">
              <a:lnSpc>
                <a:spcPct val="93000"/>
              </a:lnSpc>
              <a:spcAft>
                <a:spcPts val="1200"/>
              </a:spcAft>
            </a:pPr>
            <a:r>
              <a:rPr lang="en-US" dirty="0">
                <a:gradFill>
                  <a:gsLst>
                    <a:gs pos="0">
                      <a:schemeClr val="accent5"/>
                    </a:gs>
                    <a:gs pos="99000">
                      <a:schemeClr val="accent5"/>
                    </a:gs>
                  </a:gsLst>
                  <a:lin ang="5400000" scaled="0"/>
                </a:gradFill>
              </a:rPr>
              <a:t>Get expert advice:</a:t>
            </a:r>
            <a:r>
              <a:rPr lang="en-US" sz="2800" dirty="0" smtClean="0"/>
              <a:t/>
            </a:r>
            <a:br>
              <a:rPr lang="en-US" sz="2800" dirty="0" smtClean="0"/>
            </a:br>
            <a:r>
              <a:rPr lang="en-US" sz="2400" dirty="0">
                <a:latin typeface="Segoe UI" pitchFamily="34" charset="0"/>
                <a:ea typeface="Segoe UI" pitchFamily="34" charset="0"/>
                <a:cs typeface="Segoe UI" pitchFamily="34" charset="0"/>
              </a:rPr>
              <a:t>Read the </a:t>
            </a:r>
            <a:r>
              <a:rPr lang="en-US" sz="2400" dirty="0">
                <a:latin typeface="Segoe UI" pitchFamily="34" charset="0"/>
                <a:ea typeface="Segoe UI" pitchFamily="34" charset="0"/>
                <a:cs typeface="Segoe UI" pitchFamily="34" charset="0"/>
                <a:hlinkClick r:id="rId4"/>
              </a:rPr>
              <a:t>Bing </a:t>
            </a:r>
            <a:r>
              <a:rPr lang="en-US" sz="2400" dirty="0" smtClean="0">
                <a:latin typeface="Segoe UI" pitchFamily="34" charset="0"/>
                <a:ea typeface="Segoe UI" pitchFamily="34" charset="0"/>
                <a:cs typeface="Segoe UI" pitchFamily="34" charset="0"/>
                <a:hlinkClick r:id="rId4"/>
              </a:rPr>
              <a:t>Business </a:t>
            </a:r>
            <a:r>
              <a:rPr lang="en-US" sz="2400" dirty="0">
                <a:latin typeface="Segoe UI" pitchFamily="34" charset="0"/>
                <a:ea typeface="Segoe UI" pitchFamily="34" charset="0"/>
                <a:cs typeface="Segoe UI" pitchFamily="34" charset="0"/>
                <a:hlinkClick r:id="rId4"/>
              </a:rPr>
              <a:t>blog </a:t>
            </a:r>
            <a:r>
              <a:rPr lang="en-US" sz="2400" dirty="0">
                <a:latin typeface="Segoe UI" pitchFamily="34" charset="0"/>
                <a:ea typeface="Segoe UI" pitchFamily="34" charset="0"/>
                <a:cs typeface="Segoe UI" pitchFamily="34" charset="0"/>
              </a:rPr>
              <a:t>for the latest updates </a:t>
            </a:r>
            <a:br>
              <a:rPr lang="en-US" sz="2400" dirty="0">
                <a:latin typeface="Segoe UI" pitchFamily="34" charset="0"/>
                <a:ea typeface="Segoe UI" pitchFamily="34" charset="0"/>
                <a:cs typeface="Segoe UI" pitchFamily="34" charset="0"/>
              </a:rPr>
            </a:br>
            <a:r>
              <a:rPr lang="en-US" sz="2400" dirty="0">
                <a:latin typeface="Segoe UI" pitchFamily="34" charset="0"/>
                <a:ea typeface="Segoe UI" pitchFamily="34" charset="0"/>
                <a:cs typeface="Segoe UI" pitchFamily="34" charset="0"/>
              </a:rPr>
              <a:t>and optimization </a:t>
            </a:r>
            <a:r>
              <a:rPr lang="en-US" sz="2400" dirty="0" smtClean="0">
                <a:latin typeface="Segoe UI" pitchFamily="34" charset="0"/>
                <a:ea typeface="Segoe UI" pitchFamily="34" charset="0"/>
                <a:cs typeface="Segoe UI" pitchFamily="34" charset="0"/>
              </a:rPr>
              <a:t>techniques.</a:t>
            </a:r>
            <a:endParaRPr lang="en-US" sz="2400" dirty="0">
              <a:latin typeface="Segoe UI" pitchFamily="34" charset="0"/>
              <a:ea typeface="Segoe UI" pitchFamily="34" charset="0"/>
              <a:cs typeface="Segoe UI" pitchFamily="34" charset="0"/>
            </a:endParaRPr>
          </a:p>
          <a:p>
            <a:pPr lvl="0">
              <a:lnSpc>
                <a:spcPct val="93000"/>
              </a:lnSpc>
              <a:spcAft>
                <a:spcPts val="1200"/>
              </a:spcAft>
            </a:pPr>
            <a:r>
              <a:rPr lang="en-US" dirty="0">
                <a:gradFill>
                  <a:gsLst>
                    <a:gs pos="0">
                      <a:schemeClr val="accent5"/>
                    </a:gs>
                    <a:gs pos="99000">
                      <a:schemeClr val="accent5"/>
                    </a:gs>
                  </a:gsLst>
                  <a:lin ang="5400000" scaled="0"/>
                </a:gradFill>
              </a:rPr>
              <a:t>Read your Bing Ads Newsletter: </a:t>
            </a:r>
            <a:r>
              <a:rPr lang="en-US" sz="2800" dirty="0" smtClean="0"/>
              <a:t/>
            </a:r>
            <a:br>
              <a:rPr lang="en-US" sz="2800" dirty="0" smtClean="0"/>
            </a:br>
            <a:r>
              <a:rPr lang="en-US" sz="2400" dirty="0">
                <a:latin typeface="Segoe UI" pitchFamily="34" charset="0"/>
                <a:ea typeface="Segoe UI" pitchFamily="34" charset="0"/>
                <a:cs typeface="Segoe UI" pitchFamily="34" charset="0"/>
              </a:rPr>
              <a:t>Get new tips and tricks from us every </a:t>
            </a:r>
            <a:r>
              <a:rPr lang="en-US" sz="2400" dirty="0" smtClean="0">
                <a:latin typeface="Segoe UI" pitchFamily="34" charset="0"/>
                <a:ea typeface="Segoe UI" pitchFamily="34" charset="0"/>
                <a:cs typeface="Segoe UI" pitchFamily="34" charset="0"/>
              </a:rPr>
              <a:t>month.</a:t>
            </a:r>
            <a:endParaRPr lang="en-US" sz="2400" dirty="0">
              <a:latin typeface="Segoe UI" pitchFamily="34" charset="0"/>
              <a:ea typeface="Segoe UI" pitchFamily="34" charset="0"/>
              <a:cs typeface="Segoe UI" pitchFamily="34" charset="0"/>
            </a:endParaRPr>
          </a:p>
          <a:p>
            <a:pPr lvl="0">
              <a:lnSpc>
                <a:spcPct val="93000"/>
              </a:lnSpc>
              <a:spcAft>
                <a:spcPts val="1200"/>
              </a:spcAft>
            </a:pPr>
            <a:r>
              <a:rPr lang="en-US" dirty="0">
                <a:gradFill>
                  <a:gsLst>
                    <a:gs pos="0">
                      <a:schemeClr val="accent5"/>
                    </a:gs>
                    <a:gs pos="99000">
                      <a:schemeClr val="accent5"/>
                    </a:gs>
                  </a:gsLst>
                  <a:lin ang="5400000" scaled="0"/>
                </a:gradFill>
              </a:rPr>
              <a:t>Need help? </a:t>
            </a:r>
            <a:r>
              <a:rPr lang="en-US" sz="2800" dirty="0" smtClean="0"/>
              <a:t/>
            </a:r>
            <a:br>
              <a:rPr lang="en-US" sz="2800" dirty="0" smtClean="0"/>
            </a:br>
            <a:r>
              <a:rPr lang="en-US" sz="2400" dirty="0">
                <a:latin typeface="Segoe UI" pitchFamily="34" charset="0"/>
                <a:ea typeface="Segoe UI" pitchFamily="34" charset="0"/>
                <a:cs typeface="Segoe UI" pitchFamily="34" charset="0"/>
              </a:rPr>
              <a:t>Phone Support: </a:t>
            </a:r>
            <a:r>
              <a:rPr lang="en-US" sz="2400" dirty="0" smtClean="0">
                <a:latin typeface="Segoe UI" pitchFamily="34" charset="0"/>
                <a:ea typeface="Segoe UI" pitchFamily="34" charset="0"/>
                <a:cs typeface="Segoe UI" pitchFamily="34" charset="0"/>
              </a:rPr>
              <a:t>1-800-518-5689</a:t>
            </a:r>
            <a:endParaRPr lang="en-US" sz="2400"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5429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6600" dirty="0" smtClean="0">
                <a:gradFill>
                  <a:gsLst>
                    <a:gs pos="0">
                      <a:srgbClr val="FFFFFF"/>
                    </a:gs>
                    <a:gs pos="88000">
                      <a:srgbClr val="FFFFFF"/>
                    </a:gs>
                  </a:gsLst>
                  <a:lin ang="16200000" scaled="1"/>
                </a:gradFill>
              </a:rPr>
              <a:t>Questions</a:t>
            </a:r>
            <a:endParaRPr lang="en-US" sz="6600" dirty="0">
              <a:gradFill>
                <a:gsLst>
                  <a:gs pos="0">
                    <a:srgbClr val="FFFFFF"/>
                  </a:gs>
                  <a:gs pos="88000">
                    <a:srgbClr val="FFFFFF"/>
                  </a:gs>
                </a:gsLst>
                <a:lin ang="16200000" scaled="1"/>
              </a:gradFill>
            </a:endParaRPr>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7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none" lIns="365760" tIns="274320" rIns="274320" bIns="0" rtlCol="0" anchor="t"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pPr>
              <a:lnSpc>
                <a:spcPct val="90000"/>
              </a:lnSpc>
            </a:pPr>
            <a:r>
              <a:rPr lang="en-US" sz="7200" baseline="-25000" dirty="0">
                <a:gradFill>
                  <a:gsLst>
                    <a:gs pos="0">
                      <a:srgbClr val="FFFFFF"/>
                    </a:gs>
                    <a:gs pos="88000">
                      <a:srgbClr val="FFFFFF"/>
                    </a:gs>
                  </a:gsLst>
                  <a:lin ang="16200000" scaled="1"/>
                </a:gradFill>
              </a:rPr>
              <a:t>Thank you for your </a:t>
            </a:r>
            <a:r>
              <a:rPr lang="en-US" sz="7200" baseline="-25000" dirty="0" smtClean="0">
                <a:gradFill>
                  <a:gsLst>
                    <a:gs pos="0">
                      <a:srgbClr val="FFFFFF"/>
                    </a:gs>
                    <a:gs pos="88000">
                      <a:srgbClr val="FFFFFF"/>
                    </a:gs>
                  </a:gsLst>
                  <a:lin ang="16200000" scaled="1"/>
                </a:gradFill>
              </a:rPr>
              <a:t>participation</a:t>
            </a:r>
            <a:r>
              <a:rPr lang="en-US" sz="7200" baseline="-25000" dirty="0">
                <a:gradFill>
                  <a:gsLst>
                    <a:gs pos="0">
                      <a:srgbClr val="FFFFFF"/>
                    </a:gs>
                    <a:gs pos="88000">
                      <a:srgbClr val="FFFFFF"/>
                    </a:gs>
                  </a:gsLst>
                  <a:lin ang="16200000" scaled="1"/>
                </a:gradFill>
              </a:rPr>
              <a:t>!</a:t>
            </a:r>
            <a:endParaRPr lang="en-US" sz="7200" baseline="-25000" dirty="0" smtClean="0">
              <a:gradFill>
                <a:gsLst>
                  <a:gs pos="0">
                    <a:srgbClr val="FFFFFF"/>
                  </a:gs>
                  <a:gs pos="88000">
                    <a:srgbClr val="FFFFFF"/>
                  </a:gs>
                </a:gsLst>
                <a:lin ang="16200000" scaled="1"/>
              </a:gradFill>
            </a:endParaRPr>
          </a:p>
        </p:txBody>
      </p:sp>
      <p:sp>
        <p:nvSpPr>
          <p:cNvPr id="2" name="Text Placeholder 1"/>
          <p:cNvSpPr>
            <a:spLocks noGrp="1"/>
          </p:cNvSpPr>
          <p:nvPr>
            <p:ph type="body" sz="quarter" idx="10"/>
          </p:nvPr>
        </p:nvSpPr>
        <p:spPr>
          <a:xfrm>
            <a:off x="388308" y="-2363788"/>
            <a:ext cx="8367383" cy="668337"/>
          </a:xfrm>
        </p:spPr>
        <p:txBody>
          <a:bodyPr/>
          <a:lstStyle/>
          <a:p>
            <a:r>
              <a:rPr lang="en-US" sz="5000" dirty="0" smtClean="0"/>
              <a:t>Thank you for your participation!</a:t>
            </a:r>
            <a:endParaRPr lang="en-US" sz="5000" dirty="0"/>
          </a:p>
        </p:txBody>
      </p:sp>
    </p:spTree>
    <p:extLst>
      <p:ext uri="{BB962C8B-B14F-4D97-AF65-F5344CB8AC3E}">
        <p14:creationId xmlns:p14="http://schemas.microsoft.com/office/powerpoint/2010/main" val="2400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46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fp\Work\White_Whale\3-30133_Lauren_McPhee\Images\SuperStock_1802R-57742.jpg"/>
          <p:cNvPicPr>
            <a:picLocks noChangeAspect="1" noChangeArrowheads="1"/>
          </p:cNvPicPr>
          <p:nvPr/>
        </p:nvPicPr>
        <p:blipFill rotWithShape="1">
          <a:blip r:embed="rId2">
            <a:extLst>
              <a:ext uri="{28A0092B-C50C-407E-A947-70E740481C1C}">
                <a14:useLocalDpi xmlns:a14="http://schemas.microsoft.com/office/drawing/2010/main" val="0"/>
              </a:ext>
            </a:extLst>
          </a:blip>
          <a:srcRect l="8514" t="109" r="2718" b="-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0" y="4693298"/>
            <a:ext cx="9144000" cy="2174035"/>
          </a:xfrm>
          <a:prstGeom prst="rect">
            <a:avLst/>
          </a:prstGeom>
          <a:gradFill>
            <a:gsLst>
              <a:gs pos="100000">
                <a:srgbClr val="000000">
                  <a:alpha val="84000"/>
                </a:srgbClr>
              </a:gs>
              <a:gs pos="0">
                <a:srgbClr val="000000">
                  <a:alpha val="0"/>
                </a:srgb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215" tIns="34304" rIns="34304" bIns="34304" numCol="1" spcCol="0" rtlCol="0" fromWordArt="0" anchor="ctr" anchorCtr="0" forceAA="0" compatLnSpc="1">
            <a:prstTxWarp prst="textNoShape">
              <a:avLst/>
            </a:prstTxWarp>
            <a:noAutofit/>
          </a:bodyPr>
          <a:lstStyle/>
          <a:p>
            <a:pPr defTabSz="685848" fontAlgn="base">
              <a:spcBef>
                <a:spcPct val="0"/>
              </a:spcBef>
              <a:spcAft>
                <a:spcPct val="0"/>
              </a:spcAft>
            </a:pPr>
            <a:endParaRPr lang="en-US" sz="150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8" name="Text Placeholder 1"/>
          <p:cNvSpPr txBox="1">
            <a:spLocks/>
          </p:cNvSpPr>
          <p:nvPr/>
        </p:nvSpPr>
        <p:spPr>
          <a:xfrm>
            <a:off x="0" y="2990883"/>
            <a:ext cx="9144000" cy="1591056"/>
          </a:xfrm>
          <a:prstGeom prst="rect">
            <a:avLst/>
          </a:prstGeom>
          <a:solidFill>
            <a:sysClr val="windowText" lastClr="000000">
              <a:alpha val="60000"/>
            </a:sysClr>
          </a:solidFill>
        </p:spPr>
        <p:txBody>
          <a:bodyPr vert="horz" wrap="square" lIns="365760" tIns="91440" rIns="274320" bIns="91440" rtlCol="0" anchor="ctr" anchorCtr="0">
            <a:noAutofit/>
          </a:bodyPr>
          <a:lstStyle>
            <a:lvl1pPr marL="3175" indent="0">
              <a:lnSpc>
                <a:spcPts val="4200"/>
              </a:lnSpc>
              <a:spcBef>
                <a:spcPts val="0"/>
              </a:spcBef>
              <a:buSzPct val="90000"/>
              <a:buFontTx/>
              <a:buNone/>
              <a:defRPr sz="2800">
                <a:gradFill>
                  <a:gsLst>
                    <a:gs pos="0">
                      <a:schemeClr val="bg1"/>
                    </a:gs>
                    <a:gs pos="88000">
                      <a:schemeClr val="bg1"/>
                    </a:gs>
                  </a:gsLst>
                  <a:lin ang="16200000" scaled="1"/>
                </a:gradFill>
                <a:latin typeface="+mj-lt"/>
              </a:defRPr>
            </a:lvl1pPr>
            <a:lvl2pPr marL="3175" indent="0">
              <a:lnSpc>
                <a:spcPts val="4200"/>
              </a:lnSpc>
              <a:spcBef>
                <a:spcPts val="0"/>
              </a:spcBef>
              <a:buSzPct val="90000"/>
              <a:buFontTx/>
              <a:buNone/>
              <a:tabLst>
                <a:tab pos="472868" algn="l"/>
              </a:tabLst>
              <a:defRPr sz="4000">
                <a:gradFill>
                  <a:gsLst>
                    <a:gs pos="0">
                      <a:schemeClr val="bg1"/>
                    </a:gs>
                    <a:gs pos="100000">
                      <a:schemeClr val="bg1"/>
                    </a:gs>
                  </a:gsLst>
                  <a:lin ang="5400000" scaled="0"/>
                </a:gradFill>
                <a:latin typeface="+mj-lt"/>
              </a:defRPr>
            </a:lvl2pPr>
            <a:lvl3pPr marL="472867" indent="0">
              <a:lnSpc>
                <a:spcPct val="90000"/>
              </a:lnSpc>
              <a:spcBef>
                <a:spcPct val="20000"/>
              </a:spcBef>
              <a:buSzPct val="90000"/>
              <a:buFontTx/>
              <a:buNone/>
              <a:defRPr sz="2400">
                <a:gradFill>
                  <a:gsLst>
                    <a:gs pos="0">
                      <a:schemeClr val="bg1"/>
                    </a:gs>
                    <a:gs pos="100000">
                      <a:schemeClr val="bg1"/>
                    </a:gs>
                  </a:gsLst>
                  <a:lin ang="5400000" scaled="0"/>
                </a:gradFill>
                <a:latin typeface="+mj-lt"/>
              </a:defRPr>
            </a:lvl3pPr>
            <a:lvl4pPr marL="944543" indent="0">
              <a:lnSpc>
                <a:spcPct val="90000"/>
              </a:lnSpc>
              <a:spcBef>
                <a:spcPct val="20000"/>
              </a:spcBef>
              <a:buSzPct val="90000"/>
              <a:buFontTx/>
              <a:buNone/>
              <a:tabLst>
                <a:tab pos="686074" algn="l"/>
              </a:tabLst>
              <a:defRPr sz="1800">
                <a:gradFill>
                  <a:gsLst>
                    <a:gs pos="0">
                      <a:schemeClr val="bg1"/>
                    </a:gs>
                    <a:gs pos="100000">
                      <a:schemeClr val="bg1"/>
                    </a:gs>
                  </a:gsLst>
                  <a:lin ang="5400000" scaled="0"/>
                </a:gradFill>
                <a:latin typeface="+mj-lt"/>
              </a:defRPr>
            </a:lvl4pPr>
            <a:lvl5pPr marL="1112489" indent="0">
              <a:lnSpc>
                <a:spcPct val="90000"/>
              </a:lnSpc>
              <a:spcBef>
                <a:spcPct val="20000"/>
              </a:spcBef>
              <a:buSzPct val="90000"/>
              <a:buFontTx/>
              <a:buNone/>
              <a:defRPr sz="1800">
                <a:gradFill>
                  <a:gsLst>
                    <a:gs pos="0">
                      <a:schemeClr val="bg1"/>
                    </a:gs>
                    <a:gs pos="100000">
                      <a:schemeClr val="bg1"/>
                    </a:gs>
                  </a:gsLst>
                  <a:lin ang="5400000" scaled="0"/>
                </a:gradFill>
                <a:latin typeface="+mj-lt"/>
              </a:defRPr>
            </a:lvl5pPr>
            <a:lvl6pPr marL="1886629" indent="-171512">
              <a:spcBef>
                <a:spcPct val="20000"/>
              </a:spcBef>
              <a:buFont typeface="Arial" pitchFamily="34" charset="0"/>
              <a:buChar char="•"/>
              <a:defRPr sz="1500"/>
            </a:lvl6pPr>
            <a:lvl7pPr marL="2229652" indent="-171512">
              <a:spcBef>
                <a:spcPct val="20000"/>
              </a:spcBef>
              <a:buFont typeface="Arial" pitchFamily="34" charset="0"/>
              <a:buChar char="•"/>
              <a:defRPr sz="1500"/>
            </a:lvl7pPr>
            <a:lvl8pPr marL="2572676" indent="-171512">
              <a:spcBef>
                <a:spcPct val="20000"/>
              </a:spcBef>
              <a:buFont typeface="Arial" pitchFamily="34" charset="0"/>
              <a:buChar char="•"/>
              <a:defRPr sz="1500"/>
            </a:lvl8pPr>
            <a:lvl9pPr marL="2915700" indent="-171512">
              <a:spcBef>
                <a:spcPct val="20000"/>
              </a:spcBef>
              <a:buFont typeface="Arial" pitchFamily="34" charset="0"/>
              <a:buChar char="•"/>
              <a:defRPr sz="1500"/>
            </a:lvl9pPr>
          </a:lstStyle>
          <a:p>
            <a:r>
              <a:rPr lang="en-US" sz="4400" dirty="0"/>
              <a:t>Holiday </a:t>
            </a:r>
            <a:r>
              <a:rPr lang="en-US" sz="4400" dirty="0" smtClean="0"/>
              <a:t>forecast and trends</a:t>
            </a:r>
            <a:endParaRPr lang="en-US" sz="4400" dirty="0"/>
          </a:p>
        </p:txBody>
      </p:sp>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80866" y="6375766"/>
            <a:ext cx="1143000" cy="261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4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1107996"/>
          </a:xfrm>
        </p:spPr>
        <p:txBody>
          <a:bodyPr/>
          <a:lstStyle/>
          <a:p>
            <a:r>
              <a:rPr lang="en-US" sz="4000" dirty="0" smtClean="0"/>
              <a:t>Reach potential customers </a:t>
            </a:r>
            <a:br>
              <a:rPr lang="en-US" sz="4000" dirty="0" smtClean="0"/>
            </a:br>
            <a:r>
              <a:rPr lang="en-US" sz="4000" dirty="0" smtClean="0"/>
              <a:t>with the Yahoo! Bing Network</a:t>
            </a:r>
            <a:endParaRPr lang="en-US" sz="4000" dirty="0"/>
          </a:p>
        </p:txBody>
      </p:sp>
      <p:sp>
        <p:nvSpPr>
          <p:cNvPr id="25" name="Rectangle 24"/>
          <p:cNvSpPr/>
          <p:nvPr/>
        </p:nvSpPr>
        <p:spPr>
          <a:xfrm>
            <a:off x="390524" y="2730995"/>
            <a:ext cx="4138613" cy="3173545"/>
          </a:xfrm>
          <a:prstGeom prst="rect">
            <a:avLst/>
          </a:prstGeom>
          <a:solidFill>
            <a:schemeClr val="bg2">
              <a:lumMod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26" name="Text Placeholder 4"/>
          <p:cNvSpPr txBox="1">
            <a:spLocks/>
          </p:cNvSpPr>
          <p:nvPr/>
        </p:nvSpPr>
        <p:spPr>
          <a:xfrm>
            <a:off x="390525" y="2738074"/>
            <a:ext cx="2594897" cy="320182"/>
          </a:xfrm>
          <a:prstGeom prst="rect">
            <a:avLst/>
          </a:prstGeom>
        </p:spPr>
        <p:txBody>
          <a:bodyPr lIns="100584" tIns="137160"/>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marR="0" lvl="0" indent="0" algn="l" defTabSz="912813" rtl="0" eaLnBrk="1" fontAlgn="base" latinLnBrk="0" hangingPunct="1">
              <a:lnSpc>
                <a:spcPct val="90000"/>
              </a:lnSpc>
              <a:spcBef>
                <a:spcPct val="20000"/>
              </a:spcBef>
              <a:spcAft>
                <a:spcPct val="0"/>
              </a:spcAft>
              <a:buClr>
                <a:srgbClr val="557EB9"/>
              </a:buClr>
              <a:buSzPct val="90000"/>
              <a:buFontTx/>
              <a:buNone/>
              <a:tabLst/>
              <a:defRPr/>
            </a:pPr>
            <a:r>
              <a:rPr kumimoji="0" lang="en-US" sz="1400" b="1" i="0" u="none" strike="noStrike" kern="0" cap="none" spc="0" normalizeH="0" baseline="0" noProof="0" dirty="0">
                <a:ln>
                  <a:noFill/>
                </a:ln>
                <a:gradFill>
                  <a:gsLst>
                    <a:gs pos="100000">
                      <a:schemeClr val="accent5"/>
                    </a:gs>
                    <a:gs pos="1000">
                      <a:schemeClr val="accent5"/>
                    </a:gs>
                  </a:gsLst>
                  <a:lin ang="5400000" scaled="0"/>
                </a:gradFill>
                <a:effectLst/>
                <a:uLnTx/>
                <a:uFillTx/>
              </a:rPr>
              <a:t>Unique Searchers</a:t>
            </a:r>
          </a:p>
        </p:txBody>
      </p:sp>
      <p:grpSp>
        <p:nvGrpSpPr>
          <p:cNvPr id="43" name="Group 42"/>
          <p:cNvGrpSpPr/>
          <p:nvPr/>
        </p:nvGrpSpPr>
        <p:grpSpPr>
          <a:xfrm>
            <a:off x="598032" y="3845580"/>
            <a:ext cx="3542875" cy="1734907"/>
            <a:chOff x="651793" y="3833480"/>
            <a:chExt cx="3542875" cy="1734907"/>
          </a:xfrm>
        </p:grpSpPr>
        <p:sp>
          <p:nvSpPr>
            <p:cNvPr id="36" name="Oval 35"/>
            <p:cNvSpPr>
              <a:spLocks noChangeAspect="1"/>
            </p:cNvSpPr>
            <p:nvPr/>
          </p:nvSpPr>
          <p:spPr>
            <a:xfrm>
              <a:off x="2395153" y="3833480"/>
              <a:ext cx="1799515" cy="1734907"/>
            </a:xfrm>
            <a:prstGeom prst="ellipse">
              <a:avLst/>
            </a:prstGeom>
            <a:solidFill>
              <a:schemeClr val="tx1">
                <a:lumMod val="50000"/>
                <a:lumOff val="50000"/>
              </a:schemeClr>
            </a:solidFill>
            <a:ln w="38100" cap="flat" cmpd="sng" algn="ctr">
              <a:noFill/>
              <a:prstDash val="solid"/>
            </a:ln>
            <a:effectLst/>
          </p:spPr>
          <p:txBody>
            <a:bodyPr rtlCol="0" anchor="ctr"/>
            <a:lstStyle/>
            <a:p>
              <a:pPr algn="ctr" defTabSz="914400">
                <a:defRPr/>
              </a:pPr>
              <a:r>
                <a:rPr lang="en-US" sz="1200" b="1" kern="0" dirty="0">
                  <a:gradFill>
                    <a:gsLst>
                      <a:gs pos="100000">
                        <a:schemeClr val="bg1"/>
                      </a:gs>
                      <a:gs pos="0">
                        <a:srgbClr val="FFFFFF">
                          <a:lumMod val="95000"/>
                        </a:srgbClr>
                      </a:gs>
                    </a:gsLst>
                    <a:lin ang="5400000" scaled="0"/>
                  </a:gradFill>
                </a:rPr>
                <a:t>151 </a:t>
              </a:r>
              <a:br>
                <a:rPr lang="en-US" sz="1200" b="1" kern="0" dirty="0">
                  <a:gradFill>
                    <a:gsLst>
                      <a:gs pos="100000">
                        <a:schemeClr val="bg1"/>
                      </a:gs>
                      <a:gs pos="0">
                        <a:srgbClr val="FFFFFF">
                          <a:lumMod val="95000"/>
                        </a:srgbClr>
                      </a:gs>
                    </a:gsLst>
                    <a:lin ang="5400000" scaled="0"/>
                  </a:gradFill>
                </a:rPr>
              </a:br>
              <a:r>
                <a:rPr lang="en-US" sz="1200" b="1" kern="0" dirty="0">
                  <a:gradFill>
                    <a:gsLst>
                      <a:gs pos="100000">
                        <a:schemeClr val="bg1"/>
                      </a:gs>
                      <a:gs pos="0">
                        <a:srgbClr val="FFFFFF">
                          <a:lumMod val="95000"/>
                        </a:srgbClr>
                      </a:gs>
                    </a:gsLst>
                    <a:lin ang="5400000" scaled="0"/>
                  </a:gradFill>
                </a:rPr>
                <a:t>Million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C7C8CA">
                    <a:lumMod val="50000"/>
                  </a:srgbClr>
                </a:solidFill>
                <a:effectLst/>
                <a:uLnTx/>
                <a:uFillTx/>
                <a:latin typeface="Segoe UI Semibold"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smtClean="0">
                <a:ln>
                  <a:noFill/>
                </a:ln>
                <a:solidFill>
                  <a:srgbClr val="C7C8CA">
                    <a:lumMod val="50000"/>
                  </a:srgbClr>
                </a:solidFill>
                <a:effectLst/>
                <a:uLnTx/>
                <a:uFillTx/>
                <a:latin typeface="Segoe UI Semibold"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C7C8CA">
                    <a:lumMod val="50000"/>
                  </a:srgbClr>
                </a:solidFill>
                <a:effectLst/>
                <a:uLnTx/>
                <a:uFillTx/>
                <a:latin typeface="Segoe UI Semibold"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smtClean="0">
                <a:ln>
                  <a:noFill/>
                </a:ln>
                <a:solidFill>
                  <a:srgbClr val="C7C8CA">
                    <a:lumMod val="50000"/>
                  </a:srgbClr>
                </a:solidFill>
                <a:effectLst/>
                <a:uLnTx/>
                <a:uFillTx/>
                <a:latin typeface="Segoe UI Semibold"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a:ln>
                  <a:noFill/>
                </a:ln>
                <a:solidFill>
                  <a:srgbClr val="C7C8CA">
                    <a:lumMod val="50000"/>
                  </a:srgbClr>
                </a:solidFill>
                <a:effectLst/>
                <a:uLnTx/>
                <a:uFillTx/>
                <a:latin typeface="Segoe UI Semibold"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i="0" u="none" strike="noStrike" kern="0" cap="none" spc="0" normalizeH="0" baseline="0" noProof="0" dirty="0" smtClean="0">
                <a:ln>
                  <a:noFill/>
                </a:ln>
                <a:solidFill>
                  <a:srgbClr val="C7C8CA">
                    <a:lumMod val="50000"/>
                  </a:srgbClr>
                </a:solidFill>
                <a:effectLst/>
                <a:uLnTx/>
                <a:uFillTx/>
                <a:latin typeface="Segoe UI Semibold" pitchFamily="34" charset="0"/>
              </a:endParaRPr>
            </a:p>
          </p:txBody>
        </p:sp>
        <p:sp>
          <p:nvSpPr>
            <p:cNvPr id="37" name="Oval 36"/>
            <p:cNvSpPr>
              <a:spLocks noChangeAspect="1"/>
            </p:cNvSpPr>
            <p:nvPr/>
          </p:nvSpPr>
          <p:spPr>
            <a:xfrm>
              <a:off x="2795255" y="4586537"/>
              <a:ext cx="1018413" cy="981850"/>
            </a:xfrm>
            <a:prstGeom prst="ellipse">
              <a:avLst/>
            </a:prstGeom>
            <a:solidFill>
              <a:schemeClr val="accent5"/>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gradFill>
                    <a:gsLst>
                      <a:gs pos="100000">
                        <a:schemeClr val="bg1"/>
                      </a:gs>
                      <a:gs pos="0">
                        <a:srgbClr val="FFFFFF">
                          <a:lumMod val="95000"/>
                        </a:srgbClr>
                      </a:gs>
                    </a:gsLst>
                    <a:lin ang="5400000" scaled="0"/>
                  </a:gradFill>
                  <a:effectLst/>
                  <a:uLnTx/>
                  <a:uFillTx/>
                </a:rPr>
                <a:t>46 Million</a:t>
              </a:r>
              <a:endParaRPr kumimoji="0" lang="en-US" sz="1200" b="1" i="0" u="none" strike="noStrike" kern="0" cap="none" spc="0" normalizeH="0" baseline="0" noProof="0" dirty="0">
                <a:ln>
                  <a:noFill/>
                </a:ln>
                <a:gradFill>
                  <a:gsLst>
                    <a:gs pos="100000">
                      <a:schemeClr val="bg1"/>
                    </a:gs>
                    <a:gs pos="0">
                      <a:srgbClr val="FFFFFF">
                        <a:lumMod val="95000"/>
                      </a:srgbClr>
                    </a:gs>
                  </a:gsLst>
                  <a:lin ang="5400000" scaled="0"/>
                </a:gradFill>
                <a:effectLst/>
                <a:uLnTx/>
                <a:uFillTx/>
              </a:endParaRPr>
            </a:p>
          </p:txBody>
        </p:sp>
        <p:sp>
          <p:nvSpPr>
            <p:cNvPr id="34" name="TextBox 33"/>
            <p:cNvSpPr txBox="1"/>
            <p:nvPr/>
          </p:nvSpPr>
          <p:spPr>
            <a:xfrm>
              <a:off x="679786" y="3864930"/>
              <a:ext cx="178214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gradFill>
                    <a:gsLst>
                      <a:gs pos="100000">
                        <a:schemeClr val="tx1">
                          <a:lumMod val="65000"/>
                          <a:lumOff val="35000"/>
                        </a:schemeClr>
                      </a:gs>
                      <a:gs pos="1000">
                        <a:schemeClr val="tx1">
                          <a:lumMod val="65000"/>
                          <a:lumOff val="35000"/>
                        </a:schemeClr>
                      </a:gs>
                    </a:gsLst>
                    <a:lin ang="5400000" scaled="0"/>
                  </a:gradFill>
                  <a:effectLst/>
                  <a:uLnTx/>
                  <a:uFillTx/>
                </a:rPr>
                <a:t>Microsoft and Yahoo! unique searchers</a:t>
              </a:r>
              <a:r>
                <a:rPr kumimoji="0" lang="en-US" sz="1200" b="0" i="0" u="none" strike="noStrike" kern="0" cap="none" spc="0" normalizeH="0" baseline="30000" noProof="0" dirty="0">
                  <a:ln>
                    <a:noFill/>
                  </a:ln>
                  <a:gradFill>
                    <a:gsLst>
                      <a:gs pos="100000">
                        <a:schemeClr val="tx1">
                          <a:lumMod val="65000"/>
                          <a:lumOff val="35000"/>
                        </a:schemeClr>
                      </a:gs>
                      <a:gs pos="1000">
                        <a:schemeClr val="tx1">
                          <a:lumMod val="65000"/>
                          <a:lumOff val="35000"/>
                        </a:schemeClr>
                      </a:gs>
                    </a:gsLst>
                    <a:lin ang="5400000" scaled="0"/>
                  </a:gradFill>
                  <a:effectLst/>
                  <a:uLnTx/>
                  <a:uFillTx/>
                </a:rPr>
                <a:t>1</a:t>
              </a:r>
            </a:p>
          </p:txBody>
        </p:sp>
        <p:cxnSp>
          <p:nvCxnSpPr>
            <p:cNvPr id="35" name="Straight Connector 34"/>
            <p:cNvCxnSpPr/>
            <p:nvPr/>
          </p:nvCxnSpPr>
          <p:spPr>
            <a:xfrm>
              <a:off x="651793" y="3842518"/>
              <a:ext cx="2633472" cy="0"/>
            </a:xfrm>
            <a:prstGeom prst="line">
              <a:avLst/>
            </a:prstGeom>
            <a:noFill/>
            <a:ln w="19050" cap="flat" cmpd="sng" algn="ctr">
              <a:solidFill>
                <a:srgbClr val="FFFFFF">
                  <a:lumMod val="50000"/>
                </a:srgbClr>
              </a:solidFill>
              <a:prstDash val="sysDot"/>
              <a:headEnd type="oval"/>
            </a:ln>
            <a:effectLst/>
          </p:spPr>
        </p:cxnSp>
        <p:sp>
          <p:nvSpPr>
            <p:cNvPr id="32" name="TextBox 31"/>
            <p:cNvSpPr txBox="1"/>
            <p:nvPr/>
          </p:nvSpPr>
          <p:spPr>
            <a:xfrm>
              <a:off x="679786" y="4621714"/>
              <a:ext cx="169857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gradFill>
                    <a:gsLst>
                      <a:gs pos="100000">
                        <a:schemeClr val="accent5"/>
                      </a:gs>
                      <a:gs pos="0">
                        <a:schemeClr val="accent5"/>
                      </a:gs>
                    </a:gsLst>
                    <a:lin ang="5400000" scaled="0"/>
                  </a:gradFill>
                  <a:effectLst/>
                  <a:uLnTx/>
                  <a:uFillTx/>
                </a:rPr>
                <a:t>Microsoft and Yahoo! unique searchers that don’t use Google</a:t>
              </a:r>
              <a:r>
                <a:rPr kumimoji="0" lang="en-US" sz="1200" b="0" i="0" u="none" strike="noStrike" kern="0" cap="none" spc="0" normalizeH="0" baseline="30000" noProof="0" dirty="0">
                  <a:ln>
                    <a:noFill/>
                  </a:ln>
                  <a:gradFill>
                    <a:gsLst>
                      <a:gs pos="100000">
                        <a:schemeClr val="accent5"/>
                      </a:gs>
                      <a:gs pos="0">
                        <a:schemeClr val="accent5"/>
                      </a:gs>
                    </a:gsLst>
                    <a:lin ang="5400000" scaled="0"/>
                  </a:gradFill>
                  <a:effectLst/>
                  <a:uLnTx/>
                  <a:uFillTx/>
                </a:rPr>
                <a:t>1</a:t>
              </a:r>
            </a:p>
          </p:txBody>
        </p:sp>
        <p:cxnSp>
          <p:nvCxnSpPr>
            <p:cNvPr id="33" name="Straight Connector 32"/>
            <p:cNvCxnSpPr/>
            <p:nvPr/>
          </p:nvCxnSpPr>
          <p:spPr>
            <a:xfrm>
              <a:off x="651793" y="4601581"/>
              <a:ext cx="2633472" cy="0"/>
            </a:xfrm>
            <a:prstGeom prst="line">
              <a:avLst/>
            </a:prstGeom>
            <a:noFill/>
            <a:ln w="19050" cap="flat" cmpd="sng" algn="ctr">
              <a:solidFill>
                <a:schemeClr val="accent5"/>
              </a:solidFill>
              <a:prstDash val="sysDot"/>
              <a:headEnd type="oval"/>
            </a:ln>
            <a:effectLst/>
          </p:spPr>
        </p:cxnSp>
      </p:grpSp>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46733" t="-18317" b="1"/>
          <a:stretch/>
        </p:blipFill>
        <p:spPr>
          <a:xfrm>
            <a:off x="3052520" y="2867267"/>
            <a:ext cx="1067293" cy="199584"/>
          </a:xfrm>
          <a:prstGeom prst="rect">
            <a:avLst/>
          </a:prstGeom>
        </p:spPr>
      </p:pic>
      <p:grpSp>
        <p:nvGrpSpPr>
          <p:cNvPr id="3" name="Group 2"/>
          <p:cNvGrpSpPr/>
          <p:nvPr/>
        </p:nvGrpSpPr>
        <p:grpSpPr>
          <a:xfrm>
            <a:off x="4394133" y="2069518"/>
            <a:ext cx="5358542" cy="4191329"/>
            <a:chOff x="4394133" y="1864236"/>
            <a:chExt cx="5358542" cy="4191329"/>
          </a:xfrm>
        </p:grpSpPr>
        <p:sp>
          <p:nvSpPr>
            <p:cNvPr id="39" name="Rectangle 38"/>
            <p:cNvSpPr/>
            <p:nvPr/>
          </p:nvSpPr>
          <p:spPr>
            <a:xfrm>
              <a:off x="4619625" y="2525714"/>
              <a:ext cx="4016577" cy="3175200"/>
            </a:xfrm>
            <a:prstGeom prst="rect">
              <a:avLst/>
            </a:prstGeom>
            <a:solidFill>
              <a:schemeClr val="bg2">
                <a:lumMod val="90000"/>
              </a:schemeClr>
            </a:solidFill>
            <a:ln w="25400" cap="flat" cmpd="sng" algn="ctr">
              <a:noFill/>
              <a:prstDash val="solid"/>
            </a:ln>
            <a:effectLst/>
          </p:spPr>
          <p:txBody>
            <a:bodyPr rtlCol="0" anchor="ctr"/>
            <a:lstStyle/>
            <a:p>
              <a:pPr algn="ctr" defTabSz="914400"/>
              <a:endParaRPr lang="en-US" sz="1800" kern="0" dirty="0">
                <a:solidFill>
                  <a:srgbClr val="000000"/>
                </a:solidFill>
                <a:latin typeface="Segoe UI"/>
              </a:endParaRPr>
            </a:p>
          </p:txBody>
        </p:sp>
        <p:graphicFrame>
          <p:nvGraphicFramePr>
            <p:cNvPr id="40" name="Content Placeholder 9"/>
            <p:cNvGraphicFramePr>
              <a:graphicFrameLocks/>
            </p:cNvGraphicFramePr>
            <p:nvPr>
              <p:extLst>
                <p:ext uri="{D42A27DB-BD31-4B8C-83A1-F6EECF244321}">
                  <p14:modId xmlns:p14="http://schemas.microsoft.com/office/powerpoint/2010/main" val="2755685068"/>
                </p:ext>
              </p:extLst>
            </p:nvPr>
          </p:nvGraphicFramePr>
          <p:xfrm>
            <a:off x="4394133" y="1864236"/>
            <a:ext cx="5358542" cy="4191329"/>
          </p:xfrm>
          <a:graphic>
            <a:graphicData uri="http://schemas.openxmlformats.org/drawingml/2006/chart">
              <c:chart xmlns:c="http://schemas.openxmlformats.org/drawingml/2006/chart" xmlns:r="http://schemas.openxmlformats.org/officeDocument/2006/relationships" r:id="rId5"/>
            </a:graphicData>
          </a:graphic>
        </p:graphicFrame>
        <p:sp>
          <p:nvSpPr>
            <p:cNvPr id="41" name="Text Placeholder 4"/>
            <p:cNvSpPr txBox="1">
              <a:spLocks/>
            </p:cNvSpPr>
            <p:nvPr/>
          </p:nvSpPr>
          <p:spPr>
            <a:xfrm>
              <a:off x="4678314" y="2527367"/>
              <a:ext cx="3957888" cy="551465"/>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indent="0">
                <a:buClr>
                  <a:srgbClr val="557EB9"/>
                </a:buClr>
                <a:buSzPct val="90000"/>
                <a:buNone/>
                <a:defRPr/>
              </a:pPr>
              <a:r>
                <a:rPr lang="en-US" sz="1400" b="1" kern="0" dirty="0">
                  <a:gradFill>
                    <a:gsLst>
                      <a:gs pos="100000">
                        <a:schemeClr val="accent5"/>
                      </a:gs>
                      <a:gs pos="1000">
                        <a:schemeClr val="accent5"/>
                      </a:gs>
                    </a:gsLst>
                    <a:lin ang="5400000" scaled="0"/>
                  </a:gradFill>
                </a:rPr>
                <a:t>Searchers on Microsoft and Yahoo sites</a:t>
              </a:r>
            </a:p>
            <a:p>
              <a:pPr marL="0" marR="0" lvl="0" indent="0" algn="l" defTabSz="912813" rtl="0" eaLnBrk="1" fontAlgn="base" latinLnBrk="0" hangingPunct="1">
                <a:lnSpc>
                  <a:spcPts val="1200"/>
                </a:lnSpc>
                <a:spcBef>
                  <a:spcPts val="0"/>
                </a:spcBef>
                <a:spcAft>
                  <a:spcPct val="0"/>
                </a:spcAft>
                <a:buClr>
                  <a:srgbClr val="557EB9"/>
                </a:buClr>
                <a:buSzPct val="90000"/>
                <a:buFontTx/>
                <a:buNone/>
                <a:tabLst/>
                <a:defRPr/>
              </a:pPr>
              <a:r>
                <a:rPr kumimoji="0" lang="en-US" sz="1050" b="0" i="0" u="none" strike="noStrike" kern="0" cap="none" normalizeH="0" noProof="0" dirty="0" smtClean="0">
                  <a:ln>
                    <a:noFill/>
                  </a:ln>
                  <a:gradFill>
                    <a:gsLst>
                      <a:gs pos="100000">
                        <a:schemeClr val="tx1">
                          <a:lumMod val="75000"/>
                          <a:lumOff val="25000"/>
                        </a:schemeClr>
                      </a:gs>
                      <a:gs pos="1000">
                        <a:schemeClr val="tx1">
                          <a:lumMod val="75000"/>
                          <a:lumOff val="25000"/>
                        </a:schemeClr>
                      </a:gs>
                    </a:gsLst>
                    <a:lin ang="5400000" scaled="0"/>
                  </a:gradFill>
                  <a:effectLst/>
                  <a:uLnTx/>
                  <a:uFillTx/>
                </a:rPr>
                <a:t>are likely to spend 24% more than the average searchers, and likely to spend 5.4% more than Google searchers in the U.S.</a:t>
              </a:r>
              <a:r>
                <a:rPr kumimoji="0" lang="en-US" sz="1050" b="0" i="0" u="none" strike="noStrike" kern="0" cap="none" normalizeH="0" baseline="30000" noProof="0" dirty="0" smtClean="0">
                  <a:ln>
                    <a:noFill/>
                  </a:ln>
                  <a:gradFill>
                    <a:gsLst>
                      <a:gs pos="100000">
                        <a:schemeClr val="tx1">
                          <a:lumMod val="75000"/>
                          <a:lumOff val="25000"/>
                        </a:schemeClr>
                      </a:gs>
                      <a:gs pos="1000">
                        <a:schemeClr val="tx1">
                          <a:lumMod val="75000"/>
                          <a:lumOff val="25000"/>
                        </a:schemeClr>
                      </a:gs>
                    </a:gsLst>
                    <a:lin ang="5400000" scaled="0"/>
                  </a:gradFill>
                  <a:effectLst/>
                  <a:uLnTx/>
                  <a:uFillTx/>
                </a:rPr>
                <a:t>1</a:t>
              </a:r>
              <a:endParaRPr kumimoji="0" lang="en-US" sz="1050" b="0" i="0" u="none" strike="noStrike" kern="0" cap="none" normalizeH="0" baseline="30000" noProof="0" dirty="0">
                <a:ln>
                  <a:noFill/>
                </a:ln>
                <a:gradFill>
                  <a:gsLst>
                    <a:gs pos="100000">
                      <a:schemeClr val="tx1">
                        <a:lumMod val="75000"/>
                        <a:lumOff val="25000"/>
                      </a:schemeClr>
                    </a:gs>
                    <a:gs pos="1000">
                      <a:schemeClr val="tx1">
                        <a:lumMod val="75000"/>
                        <a:lumOff val="25000"/>
                      </a:schemeClr>
                    </a:gs>
                  </a:gsLst>
                  <a:lin ang="5400000" scaled="0"/>
                </a:gradFill>
                <a:effectLst/>
                <a:uLnTx/>
                <a:uFillTx/>
              </a:endParaRPr>
            </a:p>
          </p:txBody>
        </p:sp>
        <p:sp>
          <p:nvSpPr>
            <p:cNvPr id="42" name="Rectangle 41"/>
            <p:cNvSpPr/>
            <p:nvPr/>
          </p:nvSpPr>
          <p:spPr>
            <a:xfrm>
              <a:off x="4814428" y="3908326"/>
              <a:ext cx="338554" cy="765594"/>
            </a:xfrm>
            <a:prstGeom prst="rect">
              <a:avLst/>
            </a:prstGeom>
          </p:spPr>
          <p:txBody>
            <a:bodyPr vert="vert270" wrap="none">
              <a:spAutoFit/>
            </a:bodyPr>
            <a:lstStyle/>
            <a:p>
              <a:r>
                <a:rPr lang="en-US" sz="1000" b="1" kern="0" dirty="0" smtClean="0">
                  <a:gradFill>
                    <a:gsLst>
                      <a:gs pos="100000">
                        <a:schemeClr val="tx1">
                          <a:lumMod val="75000"/>
                          <a:lumOff val="25000"/>
                        </a:schemeClr>
                      </a:gs>
                      <a:gs pos="1000">
                        <a:schemeClr val="tx1">
                          <a:lumMod val="75000"/>
                          <a:lumOff val="25000"/>
                        </a:schemeClr>
                      </a:gs>
                    </a:gsLst>
                    <a:lin ang="5400000" scaled="0"/>
                  </a:gradFill>
                </a:rPr>
                <a:t>Percentage</a:t>
              </a:r>
              <a:endParaRPr lang="en-US" sz="1000" b="1" dirty="0">
                <a:gradFill>
                  <a:gsLst>
                    <a:gs pos="100000">
                      <a:schemeClr val="tx1">
                        <a:lumMod val="75000"/>
                        <a:lumOff val="25000"/>
                      </a:schemeClr>
                    </a:gs>
                    <a:gs pos="1000">
                      <a:schemeClr val="tx1">
                        <a:lumMod val="75000"/>
                        <a:lumOff val="25000"/>
                      </a:schemeClr>
                    </a:gs>
                  </a:gsLst>
                  <a:lin ang="5400000" scaled="0"/>
                </a:gradFill>
              </a:endParaRPr>
            </a:p>
          </p:txBody>
        </p:sp>
      </p:grpSp>
      <p:pic>
        <p:nvPicPr>
          <p:cNvPr id="3074" name="Picture 2" descr="\\sfp\Resources\Microsoft\Archive\Exec_Tier_Archive\Logos\Microsoft\PNG\Microsoft Logo_All Colors\Black\MSFT_logo_rgb_B-Blk.png"/>
          <p:cNvPicPr>
            <a:picLocks noChangeAspect="1" noChangeArrowheads="1"/>
          </p:cNvPicPr>
          <p:nvPr/>
        </p:nvPicPr>
        <p:blipFill rotWithShape="1">
          <a:blip r:embed="rId6">
            <a:extLst>
              <a:ext uri="{28A0092B-C50C-407E-A947-70E740481C1C}">
                <a14:useLocalDpi xmlns:a14="http://schemas.microsoft.com/office/drawing/2010/main" val="0"/>
              </a:ext>
            </a:extLst>
          </a:blip>
          <a:srcRect l="31732" t="24704" r="9702" b="29239"/>
          <a:stretch/>
        </p:blipFill>
        <p:spPr bwMode="auto">
          <a:xfrm>
            <a:off x="2211147" y="2846082"/>
            <a:ext cx="790247" cy="2286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90525" y="6430172"/>
            <a:ext cx="4809715" cy="184666"/>
          </a:xfrm>
          <a:prstGeom prst="rect">
            <a:avLst/>
          </a:prstGeom>
          <a:noFill/>
        </p:spPr>
        <p:txBody>
          <a:bodyPr wrap="none" lIns="91440" tIns="0" rIns="91440" bIns="0" rtlCol="0" anchor="b" anchorCtr="0">
            <a:noAutofit/>
          </a:bodyPr>
          <a:lstStyle/>
          <a:p>
            <a:endParaRPr lang="en-US" sz="900" dirty="0">
              <a:gradFill>
                <a:gsLst>
                  <a:gs pos="100000">
                    <a:schemeClr val="tx1">
                      <a:lumMod val="75000"/>
                      <a:lumOff val="25000"/>
                    </a:schemeClr>
                  </a:gs>
                  <a:gs pos="1000">
                    <a:schemeClr val="tx1">
                      <a:lumMod val="75000"/>
                      <a:lumOff val="25000"/>
                    </a:schemeClr>
                  </a:gs>
                </a:gsLst>
                <a:lin ang="5400000" scaled="0"/>
              </a:gradFill>
            </a:endParaRPr>
          </a:p>
          <a:p>
            <a:endParaRPr lang="en-US" sz="900" dirty="0">
              <a:gradFill>
                <a:gsLst>
                  <a:gs pos="100000">
                    <a:schemeClr val="tx1">
                      <a:lumMod val="75000"/>
                      <a:lumOff val="25000"/>
                    </a:schemeClr>
                  </a:gs>
                  <a:gs pos="1000">
                    <a:schemeClr val="tx1">
                      <a:lumMod val="75000"/>
                      <a:lumOff val="25000"/>
                    </a:schemeClr>
                  </a:gs>
                </a:gsLst>
                <a:lin ang="5400000" scaled="0"/>
              </a:gradFill>
            </a:endParaRPr>
          </a:p>
          <a:p>
            <a:r>
              <a:rPr lang="en-US" sz="900" dirty="0" smtClean="0">
                <a:gradFill>
                  <a:gsLst>
                    <a:gs pos="100000">
                      <a:schemeClr val="tx1">
                        <a:lumMod val="75000"/>
                        <a:lumOff val="25000"/>
                      </a:schemeClr>
                    </a:gs>
                    <a:gs pos="1000">
                      <a:schemeClr val="tx1">
                        <a:lumMod val="75000"/>
                        <a:lumOff val="25000"/>
                      </a:schemeClr>
                    </a:gs>
                  </a:gsLst>
                  <a:lin ang="5400000" scaled="0"/>
                </a:gradFill>
              </a:rPr>
              <a:t>1: </a:t>
            </a:r>
            <a:r>
              <a:rPr lang="en-US" sz="900" dirty="0">
                <a:gradFill>
                  <a:gsLst>
                    <a:gs pos="100000">
                      <a:schemeClr val="tx1">
                        <a:lumMod val="75000"/>
                        <a:lumOff val="25000"/>
                      </a:schemeClr>
                    </a:gs>
                    <a:gs pos="1000">
                      <a:schemeClr val="tx1">
                        <a:lumMod val="75000"/>
                        <a:lumOff val="25000"/>
                      </a:schemeClr>
                    </a:gs>
                  </a:gsLst>
                  <a:lin ang="5400000" scaled="0"/>
                </a:gradFill>
              </a:rPr>
              <a:t>comScore Core Search (custom), June </a:t>
            </a:r>
            <a:r>
              <a:rPr lang="en-US" sz="900" dirty="0" smtClean="0">
                <a:gradFill>
                  <a:gsLst>
                    <a:gs pos="100000">
                      <a:schemeClr val="tx1">
                        <a:lumMod val="75000"/>
                        <a:lumOff val="25000"/>
                      </a:schemeClr>
                    </a:gs>
                    <a:gs pos="1000">
                      <a:schemeClr val="tx1">
                        <a:lumMod val="75000"/>
                        <a:lumOff val="25000"/>
                      </a:schemeClr>
                    </a:gs>
                  </a:gsLst>
                  <a:lin ang="5400000" scaled="0"/>
                </a:gradFill>
              </a:rPr>
              <a:t>2012</a:t>
            </a:r>
            <a:endParaRPr lang="en-US" sz="900" dirty="0">
              <a:gradFill>
                <a:gsLst>
                  <a:gs pos="100000">
                    <a:schemeClr val="tx1">
                      <a:lumMod val="75000"/>
                      <a:lumOff val="25000"/>
                    </a:schemeClr>
                  </a:gs>
                  <a:gs pos="1000">
                    <a:schemeClr val="tx1">
                      <a:lumMod val="75000"/>
                      <a:lumOff val="25000"/>
                    </a:schemeClr>
                  </a:gs>
                </a:gsLst>
                <a:lin ang="5400000" scaled="0"/>
              </a:gradFill>
            </a:endParaRPr>
          </a:p>
        </p:txBody>
      </p:sp>
      <p:sp>
        <p:nvSpPr>
          <p:cNvPr id="22" name="Rectangle 21"/>
          <p:cNvSpPr/>
          <p:nvPr/>
        </p:nvSpPr>
        <p:spPr>
          <a:xfrm>
            <a:off x="390525" y="1718627"/>
            <a:ext cx="8396288" cy="925638"/>
          </a:xfrm>
          <a:prstGeom prst="rect">
            <a:avLst/>
          </a:prstGeom>
        </p:spPr>
        <p:txBody>
          <a:bodyPr wrap="square" lIns="0">
            <a:spAutoFit/>
          </a:bodyPr>
          <a:lstStyle/>
          <a:p>
            <a:pPr marL="0" lvl="1">
              <a:lnSpc>
                <a:spcPct val="95000"/>
              </a:lnSpc>
            </a:pPr>
            <a:r>
              <a:rPr lang="en-US" sz="1800" spc="-30" dirty="0">
                <a:gradFill>
                  <a:gsLst>
                    <a:gs pos="0">
                      <a:schemeClr val="tx2"/>
                    </a:gs>
                    <a:gs pos="100000">
                      <a:schemeClr val="tx2"/>
                    </a:gs>
                  </a:gsLst>
                  <a:lin ang="5400000" scaled="0"/>
                </a:gradFill>
              </a:rPr>
              <a:t>With one ad buy through Bing Ads, you can reach </a:t>
            </a:r>
            <a:r>
              <a:rPr lang="en-US" sz="1850" spc="-100" dirty="0">
                <a:gradFill>
                  <a:gsLst>
                    <a:gs pos="0">
                      <a:srgbClr val="FFA615"/>
                    </a:gs>
                    <a:gs pos="100000">
                      <a:srgbClr val="FFA615"/>
                    </a:gs>
                  </a:gsLst>
                  <a:lin ang="5400000" scaled="0"/>
                </a:gradFill>
                <a:latin typeface="Segoe UI Semibold" pitchFamily="34" charset="0"/>
              </a:rPr>
              <a:t>151 million unique searchers </a:t>
            </a:r>
            <a:r>
              <a:rPr lang="en-US" sz="1800" spc="-100" dirty="0" smtClean="0">
                <a:gradFill>
                  <a:gsLst>
                    <a:gs pos="0">
                      <a:srgbClr val="FFA615"/>
                    </a:gs>
                    <a:gs pos="100000">
                      <a:srgbClr val="FFA615"/>
                    </a:gs>
                  </a:gsLst>
                  <a:lin ang="5400000" scaled="0"/>
                </a:gradFill>
                <a:latin typeface="Segoe UI Semibold" pitchFamily="34" charset="0"/>
              </a:rPr>
              <a:t/>
            </a:r>
            <a:br>
              <a:rPr lang="en-US" sz="1800" spc="-100" dirty="0" smtClean="0">
                <a:gradFill>
                  <a:gsLst>
                    <a:gs pos="0">
                      <a:srgbClr val="FFA615"/>
                    </a:gs>
                    <a:gs pos="100000">
                      <a:srgbClr val="FFA615"/>
                    </a:gs>
                  </a:gsLst>
                  <a:lin ang="5400000" scaled="0"/>
                </a:gradFill>
                <a:latin typeface="Segoe UI Semibold" pitchFamily="34" charset="0"/>
              </a:rPr>
            </a:br>
            <a:r>
              <a:rPr lang="en-US" sz="1800" spc="-30" dirty="0" smtClean="0">
                <a:gradFill>
                  <a:gsLst>
                    <a:gs pos="0">
                      <a:schemeClr val="tx2"/>
                    </a:gs>
                    <a:gs pos="100000">
                      <a:schemeClr val="tx2"/>
                    </a:gs>
                  </a:gsLst>
                  <a:lin ang="5400000" scaled="0"/>
                </a:gradFill>
              </a:rPr>
              <a:t>using </a:t>
            </a:r>
            <a:r>
              <a:rPr lang="en-US" sz="1800" spc="-30" dirty="0">
                <a:gradFill>
                  <a:gsLst>
                    <a:gs pos="0">
                      <a:schemeClr val="tx2"/>
                    </a:gs>
                    <a:gs pos="100000">
                      <a:schemeClr val="tx2"/>
                    </a:gs>
                  </a:gsLst>
                  <a:lin ang="5400000" scaled="0"/>
                </a:gradFill>
              </a:rPr>
              <a:t>the Yahoo! </a:t>
            </a:r>
            <a:r>
              <a:rPr lang="en-US" sz="1800" spc="-30" dirty="0" smtClean="0">
                <a:gradFill>
                  <a:gsLst>
                    <a:gs pos="0">
                      <a:schemeClr val="tx2"/>
                    </a:gs>
                    <a:gs pos="100000">
                      <a:schemeClr val="tx2"/>
                    </a:gs>
                  </a:gsLst>
                  <a:lin ang="5400000" scaled="0"/>
                </a:gradFill>
              </a:rPr>
              <a:t>Bing Network,</a:t>
            </a:r>
            <a:r>
              <a:rPr lang="en-US" sz="1800" spc="-30" baseline="30000" dirty="0" smtClean="0">
                <a:gradFill>
                  <a:gsLst>
                    <a:gs pos="0">
                      <a:schemeClr val="tx2"/>
                    </a:gs>
                    <a:gs pos="100000">
                      <a:schemeClr val="tx2"/>
                    </a:gs>
                  </a:gsLst>
                  <a:lin ang="5400000" scaled="0"/>
                </a:gradFill>
              </a:rPr>
              <a:t> </a:t>
            </a:r>
            <a:r>
              <a:rPr lang="en-US" sz="1800" spc="-30" dirty="0" smtClean="0">
                <a:gradFill>
                  <a:gsLst>
                    <a:gs pos="0">
                      <a:schemeClr val="tx2"/>
                    </a:gs>
                    <a:gs pos="100000">
                      <a:schemeClr val="tx2"/>
                    </a:gs>
                  </a:gsLst>
                  <a:lin ang="5400000" scaled="0"/>
                </a:gradFill>
              </a:rPr>
              <a:t> </a:t>
            </a:r>
            <a:r>
              <a:rPr lang="en-US" sz="1800" spc="-30" dirty="0">
                <a:gradFill>
                  <a:gsLst>
                    <a:gs pos="0">
                      <a:schemeClr val="tx2"/>
                    </a:gs>
                    <a:gs pos="100000">
                      <a:schemeClr val="tx2"/>
                    </a:gs>
                  </a:gsLst>
                  <a:lin ang="5400000" scaled="0"/>
                </a:gradFill>
              </a:rPr>
              <a:t>which is </a:t>
            </a:r>
            <a:r>
              <a:rPr lang="en-US" sz="1850" spc="-100" dirty="0" smtClean="0">
                <a:gradFill>
                  <a:gsLst>
                    <a:gs pos="0">
                      <a:srgbClr val="FFA615"/>
                    </a:gs>
                    <a:gs pos="100000">
                      <a:srgbClr val="FFA615"/>
                    </a:gs>
                  </a:gsLst>
                  <a:lin ang="5400000" scaled="0"/>
                </a:gradFill>
                <a:latin typeface="Segoe UI Semibold" pitchFamily="34" charset="0"/>
              </a:rPr>
              <a:t>5.6 billion monthly searches </a:t>
            </a:r>
            <a:r>
              <a:rPr lang="en-US" sz="1800" spc="-30" dirty="0" smtClean="0">
                <a:gradFill>
                  <a:gsLst>
                    <a:gs pos="0">
                      <a:schemeClr val="tx2"/>
                    </a:gs>
                    <a:gs pos="100000">
                      <a:schemeClr val="tx2"/>
                    </a:gs>
                  </a:gsLst>
                  <a:lin ang="5400000" scaled="0"/>
                </a:gradFill>
              </a:rPr>
              <a:t>and nearly</a:t>
            </a:r>
            <a:r>
              <a:rPr lang="en-US" sz="1900" spc="-100" dirty="0" smtClean="0">
                <a:gradFill>
                  <a:gsLst>
                    <a:gs pos="0">
                      <a:srgbClr val="FFA615"/>
                    </a:gs>
                    <a:gs pos="100000">
                      <a:srgbClr val="FFA615"/>
                    </a:gs>
                  </a:gsLst>
                  <a:lin ang="5400000" scaled="0"/>
                </a:gradFill>
                <a:latin typeface="Segoe UI Semibold" pitchFamily="34" charset="0"/>
              </a:rPr>
              <a:t> </a:t>
            </a:r>
            <a:br>
              <a:rPr lang="en-US" sz="1900" spc="-100" dirty="0" smtClean="0">
                <a:gradFill>
                  <a:gsLst>
                    <a:gs pos="0">
                      <a:srgbClr val="FFA615"/>
                    </a:gs>
                    <a:gs pos="100000">
                      <a:srgbClr val="FFA615"/>
                    </a:gs>
                  </a:gsLst>
                  <a:lin ang="5400000" scaled="0"/>
                </a:gradFill>
                <a:latin typeface="Segoe UI Semibold" pitchFamily="34" charset="0"/>
              </a:rPr>
            </a:br>
            <a:r>
              <a:rPr lang="en-US" sz="1850" spc="-100" dirty="0" smtClean="0">
                <a:gradFill>
                  <a:gsLst>
                    <a:gs pos="0">
                      <a:srgbClr val="FFA615"/>
                    </a:gs>
                    <a:gs pos="100000">
                      <a:srgbClr val="FFA615"/>
                    </a:gs>
                  </a:gsLst>
                  <a:lin ang="5400000" scaled="0"/>
                </a:gradFill>
                <a:latin typeface="Segoe UI Semibold" pitchFamily="34" charset="0"/>
              </a:rPr>
              <a:t>one-third</a:t>
            </a:r>
            <a:r>
              <a:rPr lang="en-US" sz="1900" spc="-100" dirty="0" smtClean="0">
                <a:gradFill>
                  <a:gsLst>
                    <a:gs pos="0">
                      <a:srgbClr val="FFA615"/>
                    </a:gs>
                    <a:gs pos="100000">
                      <a:srgbClr val="FFA615"/>
                    </a:gs>
                  </a:gsLst>
                  <a:lin ang="5400000" scaled="0"/>
                </a:gradFill>
                <a:latin typeface="Segoe UI Semibold" pitchFamily="34" charset="0"/>
              </a:rPr>
              <a:t> </a:t>
            </a:r>
            <a:r>
              <a:rPr lang="en-US" sz="1800" spc="-30" dirty="0">
                <a:gradFill>
                  <a:gsLst>
                    <a:gs pos="0">
                      <a:schemeClr val="tx2"/>
                    </a:gs>
                    <a:gs pos="100000">
                      <a:schemeClr val="tx2"/>
                    </a:gs>
                  </a:gsLst>
                  <a:lin ang="5400000" scaled="0"/>
                </a:gradFill>
              </a:rPr>
              <a:t>of the U.S. search </a:t>
            </a:r>
            <a:r>
              <a:rPr lang="en-US" sz="1800" spc="-30" dirty="0" smtClean="0">
                <a:gradFill>
                  <a:gsLst>
                    <a:gs pos="0">
                      <a:schemeClr val="tx2"/>
                    </a:gs>
                    <a:gs pos="100000">
                      <a:schemeClr val="tx2"/>
                    </a:gs>
                  </a:gsLst>
                  <a:lin ang="5400000" scaled="0"/>
                </a:gradFill>
              </a:rPr>
              <a:t>share.</a:t>
            </a:r>
            <a:r>
              <a:rPr lang="en-US" sz="1800" spc="-30" baseline="30000" dirty="0" smtClean="0">
                <a:gradFill>
                  <a:gsLst>
                    <a:gs pos="0">
                      <a:schemeClr val="tx2"/>
                    </a:gs>
                    <a:gs pos="100000">
                      <a:schemeClr val="tx2"/>
                    </a:gs>
                  </a:gsLst>
                  <a:lin ang="5400000" scaled="0"/>
                </a:gradFill>
              </a:rPr>
              <a:t>1</a:t>
            </a:r>
            <a:endParaRPr lang="en-US" sz="1800" spc="-30" baseline="3000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70237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605722" y="1719263"/>
            <a:ext cx="4138613" cy="3711926"/>
          </a:xfrm>
          <a:prstGeom prst="rect">
            <a:avLst/>
          </a:prstGeom>
          <a:solidFill>
            <a:schemeClr val="bg2">
              <a:lumMod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2" name="Title 1"/>
          <p:cNvSpPr>
            <a:spLocks noGrp="1"/>
          </p:cNvSpPr>
          <p:nvPr>
            <p:ph type="title"/>
          </p:nvPr>
        </p:nvSpPr>
        <p:spPr/>
        <p:txBody>
          <a:bodyPr/>
          <a:lstStyle/>
          <a:p>
            <a:r>
              <a:rPr lang="en-US" dirty="0" smtClean="0"/>
              <a:t>A look at last year</a:t>
            </a:r>
            <a:endParaRPr lang="en-US" dirty="0"/>
          </a:p>
        </p:txBody>
      </p:sp>
      <p:sp>
        <p:nvSpPr>
          <p:cNvPr id="6" name="TextBox 5"/>
          <p:cNvSpPr txBox="1"/>
          <p:nvPr/>
        </p:nvSpPr>
        <p:spPr>
          <a:xfrm>
            <a:off x="390525" y="6350012"/>
            <a:ext cx="4413401" cy="258957"/>
          </a:xfrm>
          <a:prstGeom prst="rect">
            <a:avLst/>
          </a:prstGeom>
          <a:noFill/>
        </p:spPr>
        <p:txBody>
          <a:bodyPr wrap="none" lIns="0" tIns="0" rIns="0" bIns="0" rtlCol="0">
            <a:noAutofit/>
          </a:bodyPr>
          <a:lstStyle/>
          <a:p>
            <a:r>
              <a:rPr lang="en-US" sz="900" dirty="0">
                <a:gradFill>
                  <a:gsLst>
                    <a:gs pos="100000">
                      <a:schemeClr val="tx1">
                        <a:lumMod val="75000"/>
                        <a:lumOff val="25000"/>
                      </a:schemeClr>
                    </a:gs>
                    <a:gs pos="1000">
                      <a:schemeClr val="tx1">
                        <a:lumMod val="75000"/>
                        <a:lumOff val="25000"/>
                      </a:schemeClr>
                    </a:gs>
                  </a:gsLst>
                  <a:lin ang="5400000" scaled="0"/>
                </a:gradFill>
              </a:rPr>
              <a:t>1: eMarketer: Savvy Shoppers Drive Robust Online Holiday Sales, Sept. 14, 2012</a:t>
            </a:r>
          </a:p>
          <a:p>
            <a:r>
              <a:rPr lang="en-US" sz="900" dirty="0">
                <a:gradFill>
                  <a:gsLst>
                    <a:gs pos="100000">
                      <a:schemeClr val="tx1">
                        <a:lumMod val="75000"/>
                        <a:lumOff val="25000"/>
                      </a:schemeClr>
                    </a:gs>
                    <a:gs pos="1000">
                      <a:schemeClr val="tx1">
                        <a:lumMod val="75000"/>
                        <a:lumOff val="25000"/>
                      </a:schemeClr>
                    </a:gs>
                  </a:gsLst>
                  <a:lin ang="5400000" scaled="0"/>
                </a:gradFill>
              </a:rPr>
              <a:t>2: comScore Press Release, Jan. 4, 2012</a:t>
            </a:r>
          </a:p>
        </p:txBody>
      </p:sp>
      <p:sp>
        <p:nvSpPr>
          <p:cNvPr id="4" name="Rectangle 3"/>
          <p:cNvSpPr/>
          <p:nvPr/>
        </p:nvSpPr>
        <p:spPr>
          <a:xfrm>
            <a:off x="381194" y="1701801"/>
            <a:ext cx="4224528" cy="721359"/>
          </a:xfrm>
          <a:prstGeom prst="rect">
            <a:avLst/>
          </a:prstGeom>
          <a:noFill/>
          <a:ln>
            <a:noFill/>
          </a:ln>
        </p:spPr>
        <p:txBody>
          <a:bodyPr wrap="square">
            <a:noAutofit/>
          </a:bodyPr>
          <a:lstStyle/>
          <a:p>
            <a:pPr marL="0" lvl="1" defTabSz="914099" fontAlgn="base">
              <a:lnSpc>
                <a:spcPct val="90000"/>
              </a:lnSpc>
              <a:spcBef>
                <a:spcPct val="0"/>
              </a:spcBef>
              <a:spcAft>
                <a:spcPct val="0"/>
              </a:spcAft>
            </a:pPr>
            <a:r>
              <a:rPr lang="en-US" sz="2200" kern="0" spc="-20" dirty="0">
                <a:gradFill>
                  <a:gsLst>
                    <a:gs pos="100000">
                      <a:schemeClr val="tx1">
                        <a:lumMod val="75000"/>
                        <a:lumOff val="25000"/>
                      </a:schemeClr>
                    </a:gs>
                    <a:gs pos="1000">
                      <a:schemeClr val="tx1">
                        <a:lumMod val="75000"/>
                        <a:lumOff val="25000"/>
                      </a:schemeClr>
                    </a:gs>
                  </a:gsLst>
                  <a:lin ang="5400000" scaled="0"/>
                </a:gradFill>
                <a:latin typeface="Segoe UI Semibold" pitchFamily="34" charset="0"/>
              </a:rPr>
              <a:t>Winter holidays </a:t>
            </a:r>
            <a:r>
              <a:rPr lang="en-US" sz="2200" kern="0" spc="-20" dirty="0" smtClean="0">
                <a:gradFill>
                  <a:gsLst>
                    <a:gs pos="100000">
                      <a:schemeClr val="tx1">
                        <a:lumMod val="75000"/>
                        <a:lumOff val="25000"/>
                      </a:schemeClr>
                    </a:gs>
                    <a:gs pos="1000">
                      <a:schemeClr val="tx1">
                        <a:lumMod val="75000"/>
                        <a:lumOff val="25000"/>
                      </a:schemeClr>
                    </a:gs>
                  </a:gsLst>
                  <a:lin ang="5400000" scaled="0"/>
                </a:gradFill>
                <a:latin typeface="+mj-lt"/>
              </a:rPr>
              <a:t>is the No. 1 season for retail sales</a:t>
            </a:r>
            <a:endParaRPr lang="en-US" sz="2200" kern="0" spc="-20" dirty="0">
              <a:gradFill>
                <a:gsLst>
                  <a:gs pos="100000">
                    <a:schemeClr val="tx1">
                      <a:lumMod val="75000"/>
                      <a:lumOff val="25000"/>
                    </a:schemeClr>
                  </a:gs>
                  <a:gs pos="1000">
                    <a:schemeClr val="tx1">
                      <a:lumMod val="75000"/>
                      <a:lumOff val="25000"/>
                    </a:schemeClr>
                  </a:gs>
                </a:gsLst>
                <a:lin ang="5400000" scaled="0"/>
              </a:gradFill>
              <a:latin typeface="+mj-lt"/>
            </a:endParaRPr>
          </a:p>
        </p:txBody>
      </p:sp>
      <p:grpSp>
        <p:nvGrpSpPr>
          <p:cNvPr id="10" name="Group 9"/>
          <p:cNvGrpSpPr/>
          <p:nvPr/>
        </p:nvGrpSpPr>
        <p:grpSpPr>
          <a:xfrm>
            <a:off x="381193" y="2527267"/>
            <a:ext cx="4147945" cy="2892492"/>
            <a:chOff x="390525" y="3165834"/>
            <a:chExt cx="4147945" cy="2892492"/>
          </a:xfrm>
        </p:grpSpPr>
        <p:sp>
          <p:nvSpPr>
            <p:cNvPr id="5" name="Rectangle 4"/>
            <p:cNvSpPr/>
            <p:nvPr/>
          </p:nvSpPr>
          <p:spPr>
            <a:xfrm>
              <a:off x="390525" y="3623689"/>
              <a:ext cx="4147945" cy="2434637"/>
            </a:xfrm>
            <a:prstGeom prst="rect">
              <a:avLst/>
            </a:prstGeom>
            <a:noFill/>
            <a:ln>
              <a:solidFill>
                <a:schemeClr val="bg1">
                  <a:lumMod val="50000"/>
                </a:schemeClr>
              </a:solidFill>
            </a:ln>
          </p:spPr>
          <p:txBody>
            <a:bodyPr wrap="square" tIns="91440">
              <a:noAutofit/>
            </a:bodyPr>
            <a:lstStyle/>
            <a:p>
              <a:pPr marL="171450" lvl="1" indent="-171450" defTabSz="914099" fontAlgn="base">
                <a:lnSpc>
                  <a:spcPct val="90000"/>
                </a:lnSpc>
                <a:spcBef>
                  <a:spcPct val="0"/>
                </a:spcBef>
                <a:spcAft>
                  <a:spcPts val="600"/>
                </a:spcAft>
                <a:buFont typeface="Arial" pitchFamily="34" charset="0"/>
                <a:buChar char="•"/>
              </a:pPr>
              <a:r>
                <a:rPr lang="en-US" kern="0" dirty="0">
                  <a:gradFill>
                    <a:gsLst>
                      <a:gs pos="100000">
                        <a:schemeClr val="tx1">
                          <a:lumMod val="75000"/>
                          <a:lumOff val="25000"/>
                        </a:schemeClr>
                      </a:gs>
                      <a:gs pos="1000">
                        <a:schemeClr val="tx1">
                          <a:lumMod val="75000"/>
                          <a:lumOff val="25000"/>
                        </a:schemeClr>
                      </a:gs>
                    </a:gsLst>
                    <a:lin ang="5400000" scaled="0"/>
                  </a:gradFill>
                </a:rPr>
                <a:t>2011 marked a record year, with 46.63 billion </a:t>
              </a:r>
              <a:br>
                <a:rPr lang="en-US" kern="0" dirty="0">
                  <a:gradFill>
                    <a:gsLst>
                      <a:gs pos="100000">
                        <a:schemeClr val="tx1">
                          <a:lumMod val="75000"/>
                          <a:lumOff val="25000"/>
                        </a:schemeClr>
                      </a:gs>
                      <a:gs pos="1000">
                        <a:schemeClr val="tx1">
                          <a:lumMod val="75000"/>
                          <a:lumOff val="25000"/>
                        </a:schemeClr>
                      </a:gs>
                    </a:gsLst>
                    <a:lin ang="5400000" scaled="0"/>
                  </a:gradFill>
                </a:rPr>
              </a:br>
              <a:r>
                <a:rPr lang="en-US" kern="0" dirty="0">
                  <a:gradFill>
                    <a:gsLst>
                      <a:gs pos="100000">
                        <a:schemeClr val="tx1">
                          <a:lumMod val="75000"/>
                          <a:lumOff val="25000"/>
                        </a:schemeClr>
                      </a:gs>
                      <a:gs pos="1000">
                        <a:schemeClr val="tx1">
                          <a:lumMod val="75000"/>
                          <a:lumOff val="25000"/>
                        </a:schemeClr>
                      </a:gs>
                    </a:gsLst>
                    <a:lin ang="5400000" scaled="0"/>
                  </a:gradFill>
                </a:rPr>
                <a:t>in </a:t>
              </a:r>
              <a:r>
                <a:rPr lang="en-US" kern="0" dirty="0" err="1">
                  <a:gradFill>
                    <a:gsLst>
                      <a:gs pos="100000">
                        <a:schemeClr val="tx1">
                          <a:lumMod val="75000"/>
                          <a:lumOff val="25000"/>
                        </a:schemeClr>
                      </a:gs>
                      <a:gs pos="1000">
                        <a:schemeClr val="tx1">
                          <a:lumMod val="75000"/>
                          <a:lumOff val="25000"/>
                        </a:schemeClr>
                      </a:gs>
                    </a:gsLst>
                    <a:lin ang="5400000" scaled="0"/>
                  </a:gradFill>
                </a:rPr>
                <a:t>eCommerce</a:t>
              </a:r>
              <a:r>
                <a:rPr lang="en-US" kern="0" dirty="0">
                  <a:gradFill>
                    <a:gsLst>
                      <a:gs pos="100000">
                        <a:schemeClr val="tx1">
                          <a:lumMod val="75000"/>
                          <a:lumOff val="25000"/>
                        </a:schemeClr>
                      </a:gs>
                      <a:gs pos="1000">
                        <a:schemeClr val="tx1">
                          <a:lumMod val="75000"/>
                          <a:lumOff val="25000"/>
                        </a:schemeClr>
                      </a:gs>
                    </a:gsLst>
                    <a:lin ang="5400000" scaled="0"/>
                  </a:gradFill>
                </a:rPr>
                <a:t> Holiday </a:t>
              </a:r>
              <a:r>
                <a:rPr lang="en-US" kern="0" dirty="0" smtClean="0">
                  <a:gradFill>
                    <a:gsLst>
                      <a:gs pos="100000">
                        <a:schemeClr val="tx1">
                          <a:lumMod val="75000"/>
                          <a:lumOff val="25000"/>
                        </a:schemeClr>
                      </a:gs>
                      <a:gs pos="1000">
                        <a:schemeClr val="tx1">
                          <a:lumMod val="75000"/>
                          <a:lumOff val="25000"/>
                        </a:schemeClr>
                      </a:gs>
                    </a:gsLst>
                    <a:lin ang="5400000" scaled="0"/>
                  </a:gradFill>
                </a:rPr>
                <a:t>Sales. </a:t>
              </a:r>
              <a:r>
                <a:rPr lang="en-US" kern="0" dirty="0">
                  <a:gradFill>
                    <a:gsLst>
                      <a:gs pos="100000">
                        <a:schemeClr val="tx1">
                          <a:lumMod val="75000"/>
                          <a:lumOff val="25000"/>
                        </a:schemeClr>
                      </a:gs>
                      <a:gs pos="1000">
                        <a:schemeClr val="tx1">
                          <a:lumMod val="75000"/>
                          <a:lumOff val="25000"/>
                        </a:schemeClr>
                      </a:gs>
                    </a:gsLst>
                    <a:lin ang="5400000" scaled="0"/>
                  </a:gradFill>
                </a:rPr>
                <a:t>(1)</a:t>
              </a:r>
            </a:p>
            <a:p>
              <a:pPr marL="171450" lvl="1" indent="-171450" defTabSz="914099" fontAlgn="base">
                <a:lnSpc>
                  <a:spcPct val="90000"/>
                </a:lnSpc>
                <a:spcBef>
                  <a:spcPct val="0"/>
                </a:spcBef>
                <a:spcAft>
                  <a:spcPts val="600"/>
                </a:spcAft>
                <a:buFont typeface="Arial" pitchFamily="34" charset="0"/>
                <a:buChar char="•"/>
              </a:pPr>
              <a:r>
                <a:rPr lang="en-US" kern="0" dirty="0" smtClean="0">
                  <a:gradFill>
                    <a:gsLst>
                      <a:gs pos="100000">
                        <a:schemeClr val="tx1">
                          <a:lumMod val="75000"/>
                          <a:lumOff val="25000"/>
                        </a:schemeClr>
                      </a:gs>
                      <a:gs pos="1000">
                        <a:schemeClr val="tx1">
                          <a:lumMod val="75000"/>
                          <a:lumOff val="25000"/>
                        </a:schemeClr>
                      </a:gs>
                    </a:gsLst>
                    <a:lin ang="5400000" scaled="0"/>
                  </a:gradFill>
                </a:rPr>
                <a:t>Retail </a:t>
              </a:r>
              <a:r>
                <a:rPr lang="en-US" kern="0" dirty="0">
                  <a:gradFill>
                    <a:gsLst>
                      <a:gs pos="100000">
                        <a:schemeClr val="tx1">
                          <a:lumMod val="75000"/>
                          <a:lumOff val="25000"/>
                        </a:schemeClr>
                      </a:gs>
                      <a:gs pos="1000">
                        <a:schemeClr val="tx1">
                          <a:lumMod val="75000"/>
                          <a:lumOff val="25000"/>
                        </a:schemeClr>
                      </a:gs>
                    </a:gsLst>
                    <a:lin ang="5400000" scaled="0"/>
                  </a:gradFill>
                </a:rPr>
                <a:t>e-commerce spending for the </a:t>
              </a:r>
              <a:br>
                <a:rPr lang="en-US" kern="0" dirty="0">
                  <a:gradFill>
                    <a:gsLst>
                      <a:gs pos="100000">
                        <a:schemeClr val="tx1">
                          <a:lumMod val="75000"/>
                          <a:lumOff val="25000"/>
                        </a:schemeClr>
                      </a:gs>
                      <a:gs pos="1000">
                        <a:schemeClr val="tx1">
                          <a:lumMod val="75000"/>
                          <a:lumOff val="25000"/>
                        </a:schemeClr>
                      </a:gs>
                    </a:gsLst>
                    <a:lin ang="5400000" scaled="0"/>
                  </a:gradFill>
                </a:rPr>
              </a:br>
              <a:r>
                <a:rPr lang="en-US" kern="0" dirty="0" smtClean="0">
                  <a:gradFill>
                    <a:gsLst>
                      <a:gs pos="100000">
                        <a:schemeClr val="tx1">
                          <a:lumMod val="75000"/>
                          <a:lumOff val="25000"/>
                        </a:schemeClr>
                      </a:gs>
                      <a:gs pos="1000">
                        <a:schemeClr val="tx1">
                          <a:lumMod val="75000"/>
                          <a:lumOff val="25000"/>
                        </a:schemeClr>
                      </a:gs>
                    </a:gsLst>
                    <a:lin ang="5400000" scaled="0"/>
                  </a:gradFill>
                </a:rPr>
                <a:t>November–December </a:t>
              </a:r>
              <a:r>
                <a:rPr lang="en-US" kern="0" dirty="0">
                  <a:gradFill>
                    <a:gsLst>
                      <a:gs pos="100000">
                        <a:schemeClr val="tx1">
                          <a:lumMod val="75000"/>
                          <a:lumOff val="25000"/>
                        </a:schemeClr>
                      </a:gs>
                      <a:gs pos="1000">
                        <a:schemeClr val="tx1">
                          <a:lumMod val="75000"/>
                          <a:lumOff val="25000"/>
                        </a:schemeClr>
                      </a:gs>
                    </a:gsLst>
                    <a:lin ang="5400000" scaled="0"/>
                  </a:gradFill>
                </a:rPr>
                <a:t>2011 holiday </a:t>
              </a:r>
              <a:br>
                <a:rPr lang="en-US" kern="0" dirty="0">
                  <a:gradFill>
                    <a:gsLst>
                      <a:gs pos="100000">
                        <a:schemeClr val="tx1">
                          <a:lumMod val="75000"/>
                          <a:lumOff val="25000"/>
                        </a:schemeClr>
                      </a:gs>
                      <a:gs pos="1000">
                        <a:schemeClr val="tx1">
                          <a:lumMod val="75000"/>
                          <a:lumOff val="25000"/>
                        </a:schemeClr>
                      </a:gs>
                    </a:gsLst>
                    <a:lin ang="5400000" scaled="0"/>
                  </a:gradFill>
                </a:rPr>
              </a:br>
              <a:r>
                <a:rPr lang="en-US" kern="0" dirty="0">
                  <a:gradFill>
                    <a:gsLst>
                      <a:gs pos="100000">
                        <a:schemeClr val="tx1">
                          <a:lumMod val="75000"/>
                          <a:lumOff val="25000"/>
                        </a:schemeClr>
                      </a:gs>
                      <a:gs pos="1000">
                        <a:schemeClr val="tx1">
                          <a:lumMod val="75000"/>
                          <a:lumOff val="25000"/>
                        </a:schemeClr>
                      </a:gs>
                    </a:gsLst>
                    <a:lin ang="5400000" scaled="0"/>
                  </a:gradFill>
                </a:rPr>
                <a:t>season reached $37.2 </a:t>
              </a:r>
              <a:r>
                <a:rPr lang="en-US" kern="0" dirty="0" smtClean="0">
                  <a:gradFill>
                    <a:gsLst>
                      <a:gs pos="100000">
                        <a:schemeClr val="tx1">
                          <a:lumMod val="75000"/>
                          <a:lumOff val="25000"/>
                        </a:schemeClr>
                      </a:gs>
                      <a:gs pos="1000">
                        <a:schemeClr val="tx1">
                          <a:lumMod val="75000"/>
                          <a:lumOff val="25000"/>
                        </a:schemeClr>
                      </a:gs>
                    </a:gsLst>
                    <a:lin ang="5400000" scaled="0"/>
                  </a:gradFill>
                </a:rPr>
                <a:t>billion. </a:t>
              </a:r>
              <a:r>
                <a:rPr lang="en-US" kern="0" dirty="0">
                  <a:gradFill>
                    <a:gsLst>
                      <a:gs pos="100000">
                        <a:schemeClr val="tx1">
                          <a:lumMod val="75000"/>
                          <a:lumOff val="25000"/>
                        </a:schemeClr>
                      </a:gs>
                      <a:gs pos="1000">
                        <a:schemeClr val="tx1">
                          <a:lumMod val="75000"/>
                          <a:lumOff val="25000"/>
                        </a:schemeClr>
                      </a:gs>
                    </a:gsLst>
                    <a:lin ang="5400000" scaled="0"/>
                  </a:gradFill>
                </a:rPr>
                <a:t>(2)</a:t>
              </a:r>
            </a:p>
            <a:p>
              <a:pPr marL="171450" lvl="1" indent="-171450" defTabSz="914099" fontAlgn="base">
                <a:lnSpc>
                  <a:spcPct val="90000"/>
                </a:lnSpc>
                <a:spcBef>
                  <a:spcPct val="0"/>
                </a:spcBef>
                <a:spcAft>
                  <a:spcPts val="600"/>
                </a:spcAft>
                <a:buFont typeface="Arial" pitchFamily="34" charset="0"/>
                <a:buChar char="•"/>
              </a:pPr>
              <a:r>
                <a:rPr lang="en-US" kern="0" dirty="0">
                  <a:gradFill>
                    <a:gsLst>
                      <a:gs pos="100000">
                        <a:schemeClr val="tx1">
                          <a:lumMod val="75000"/>
                          <a:lumOff val="25000"/>
                        </a:schemeClr>
                      </a:gs>
                      <a:gs pos="1000">
                        <a:schemeClr val="tx1">
                          <a:lumMod val="75000"/>
                          <a:lumOff val="25000"/>
                        </a:schemeClr>
                      </a:gs>
                    </a:gsLst>
                    <a:lin ang="5400000" scaled="0"/>
                  </a:gradFill>
                </a:rPr>
                <a:t>Spending marked a 15 percent increase </a:t>
              </a:r>
              <a:br>
                <a:rPr lang="en-US" kern="0" dirty="0">
                  <a:gradFill>
                    <a:gsLst>
                      <a:gs pos="100000">
                        <a:schemeClr val="tx1">
                          <a:lumMod val="75000"/>
                          <a:lumOff val="25000"/>
                        </a:schemeClr>
                      </a:gs>
                      <a:gs pos="1000">
                        <a:schemeClr val="tx1">
                          <a:lumMod val="75000"/>
                          <a:lumOff val="25000"/>
                        </a:schemeClr>
                      </a:gs>
                    </a:gsLst>
                    <a:lin ang="5400000" scaled="0"/>
                  </a:gradFill>
                </a:rPr>
              </a:br>
              <a:r>
                <a:rPr lang="en-US" kern="0" dirty="0">
                  <a:gradFill>
                    <a:gsLst>
                      <a:gs pos="100000">
                        <a:schemeClr val="tx1">
                          <a:lumMod val="75000"/>
                          <a:lumOff val="25000"/>
                        </a:schemeClr>
                      </a:gs>
                      <a:gs pos="1000">
                        <a:schemeClr val="tx1">
                          <a:lumMod val="75000"/>
                          <a:lumOff val="25000"/>
                        </a:schemeClr>
                      </a:gs>
                    </a:gsLst>
                    <a:lin ang="5400000" scaled="0"/>
                  </a:gradFill>
                </a:rPr>
                <a:t>over last year and an all-time record for </a:t>
              </a:r>
              <a:br>
                <a:rPr lang="en-US" kern="0" dirty="0">
                  <a:gradFill>
                    <a:gsLst>
                      <a:gs pos="100000">
                        <a:schemeClr val="tx1">
                          <a:lumMod val="75000"/>
                          <a:lumOff val="25000"/>
                        </a:schemeClr>
                      </a:gs>
                      <a:gs pos="1000">
                        <a:schemeClr val="tx1">
                          <a:lumMod val="75000"/>
                          <a:lumOff val="25000"/>
                        </a:schemeClr>
                      </a:gs>
                    </a:gsLst>
                    <a:lin ang="5400000" scaled="0"/>
                  </a:gradFill>
                </a:rPr>
              </a:br>
              <a:r>
                <a:rPr lang="en-US" kern="0" dirty="0">
                  <a:gradFill>
                    <a:gsLst>
                      <a:gs pos="100000">
                        <a:schemeClr val="tx1">
                          <a:lumMod val="75000"/>
                          <a:lumOff val="25000"/>
                        </a:schemeClr>
                      </a:gs>
                      <a:gs pos="1000">
                        <a:schemeClr val="tx1">
                          <a:lumMod val="75000"/>
                          <a:lumOff val="25000"/>
                        </a:schemeClr>
                      </a:gs>
                    </a:gsLst>
                    <a:lin ang="5400000" scaled="0"/>
                  </a:gradFill>
                </a:rPr>
                <a:t>the </a:t>
              </a:r>
              <a:r>
                <a:rPr lang="en-US" kern="0" dirty="0" smtClean="0">
                  <a:gradFill>
                    <a:gsLst>
                      <a:gs pos="100000">
                        <a:schemeClr val="tx1">
                          <a:lumMod val="75000"/>
                          <a:lumOff val="25000"/>
                        </a:schemeClr>
                      </a:gs>
                      <a:gs pos="1000">
                        <a:schemeClr val="tx1">
                          <a:lumMod val="75000"/>
                          <a:lumOff val="25000"/>
                        </a:schemeClr>
                      </a:gs>
                    </a:gsLst>
                    <a:lin ang="5400000" scaled="0"/>
                  </a:gradFill>
                </a:rPr>
                <a:t>season. </a:t>
              </a:r>
              <a:r>
                <a:rPr lang="en-US" kern="0" dirty="0">
                  <a:gradFill>
                    <a:gsLst>
                      <a:gs pos="100000">
                        <a:schemeClr val="tx1">
                          <a:lumMod val="75000"/>
                          <a:lumOff val="25000"/>
                        </a:schemeClr>
                      </a:gs>
                      <a:gs pos="1000">
                        <a:schemeClr val="tx1">
                          <a:lumMod val="75000"/>
                          <a:lumOff val="25000"/>
                        </a:schemeClr>
                      </a:gs>
                    </a:gsLst>
                    <a:lin ang="5400000" scaled="0"/>
                  </a:gradFill>
                </a:rPr>
                <a:t>(2)</a:t>
              </a:r>
            </a:p>
            <a:p>
              <a:pPr marL="171450" lvl="1" indent="-171450" defTabSz="914099" fontAlgn="base">
                <a:lnSpc>
                  <a:spcPct val="90000"/>
                </a:lnSpc>
                <a:spcBef>
                  <a:spcPct val="0"/>
                </a:spcBef>
                <a:spcAft>
                  <a:spcPts val="600"/>
                </a:spcAft>
                <a:buFont typeface="Arial" pitchFamily="34" charset="0"/>
                <a:buChar char="•"/>
              </a:pPr>
              <a:r>
                <a:rPr lang="en-US" kern="0" dirty="0">
                  <a:gradFill>
                    <a:gsLst>
                      <a:gs pos="100000">
                        <a:schemeClr val="tx1">
                          <a:lumMod val="75000"/>
                          <a:lumOff val="25000"/>
                        </a:schemeClr>
                      </a:gs>
                      <a:gs pos="1000">
                        <a:schemeClr val="tx1">
                          <a:lumMod val="75000"/>
                          <a:lumOff val="25000"/>
                        </a:schemeClr>
                      </a:gs>
                    </a:gsLst>
                    <a:lin ang="5400000" scaled="0"/>
                  </a:gradFill>
                </a:rPr>
                <a:t>Ten individual shopping </a:t>
              </a:r>
              <a:r>
                <a:rPr lang="en-US" kern="0" dirty="0" smtClean="0">
                  <a:gradFill>
                    <a:gsLst>
                      <a:gs pos="100000">
                        <a:schemeClr val="tx1">
                          <a:lumMod val="75000"/>
                          <a:lumOff val="25000"/>
                        </a:schemeClr>
                      </a:gs>
                      <a:gs pos="1000">
                        <a:schemeClr val="tx1">
                          <a:lumMod val="75000"/>
                          <a:lumOff val="25000"/>
                        </a:schemeClr>
                      </a:gs>
                    </a:gsLst>
                    <a:lin ang="5400000" scaled="0"/>
                  </a:gradFill>
                </a:rPr>
                <a:t>days, led by Cyber Monday, </a:t>
              </a:r>
              <a:r>
                <a:rPr lang="en-US" kern="0" dirty="0">
                  <a:gradFill>
                    <a:gsLst>
                      <a:gs pos="100000">
                        <a:schemeClr val="tx1">
                          <a:lumMod val="75000"/>
                          <a:lumOff val="25000"/>
                        </a:schemeClr>
                      </a:gs>
                      <a:gs pos="1000">
                        <a:schemeClr val="tx1">
                          <a:lumMod val="75000"/>
                          <a:lumOff val="25000"/>
                        </a:schemeClr>
                      </a:gs>
                    </a:gsLst>
                    <a:lin ang="5400000" scaled="0"/>
                  </a:gradFill>
                </a:rPr>
                <a:t>surpassed $1 billion in </a:t>
              </a:r>
              <a:r>
                <a:rPr lang="en-US" kern="0" dirty="0" smtClean="0">
                  <a:gradFill>
                    <a:gsLst>
                      <a:gs pos="100000">
                        <a:schemeClr val="tx1">
                          <a:lumMod val="75000"/>
                          <a:lumOff val="25000"/>
                        </a:schemeClr>
                      </a:gs>
                      <a:gs pos="1000">
                        <a:schemeClr val="tx1">
                          <a:lumMod val="75000"/>
                          <a:lumOff val="25000"/>
                        </a:schemeClr>
                      </a:gs>
                    </a:gsLst>
                    <a:lin ang="5400000" scaled="0"/>
                  </a:gradFill>
                </a:rPr>
                <a:t>spending. (2</a:t>
              </a:r>
              <a:r>
                <a:rPr lang="en-US" kern="0" dirty="0">
                  <a:gradFill>
                    <a:gsLst>
                      <a:gs pos="100000">
                        <a:schemeClr val="tx1">
                          <a:lumMod val="75000"/>
                          <a:lumOff val="25000"/>
                        </a:schemeClr>
                      </a:gs>
                      <a:gs pos="1000">
                        <a:schemeClr val="tx1">
                          <a:lumMod val="75000"/>
                          <a:lumOff val="25000"/>
                        </a:schemeClr>
                      </a:gs>
                    </a:gsLst>
                    <a:lin ang="5400000" scaled="0"/>
                  </a:gradFill>
                </a:rPr>
                <a:t>)</a:t>
              </a:r>
            </a:p>
            <a:p>
              <a:pPr>
                <a:lnSpc>
                  <a:spcPct val="90000"/>
                </a:lnSpc>
                <a:spcAft>
                  <a:spcPts val="600"/>
                </a:spcAft>
              </a:pPr>
              <a:endParaRPr lang="en-US" dirty="0"/>
            </a:p>
            <a:p>
              <a:pPr>
                <a:lnSpc>
                  <a:spcPct val="90000"/>
                </a:lnSpc>
                <a:spcAft>
                  <a:spcPts val="600"/>
                </a:spcAft>
              </a:pPr>
              <a:endParaRPr lang="en-US" dirty="0"/>
            </a:p>
            <a:p>
              <a:pPr>
                <a:lnSpc>
                  <a:spcPct val="90000"/>
                </a:lnSpc>
                <a:spcAft>
                  <a:spcPts val="600"/>
                </a:spcAft>
              </a:pPr>
              <a:endParaRPr lang="en-US" dirty="0"/>
            </a:p>
          </p:txBody>
        </p:sp>
        <p:sp>
          <p:nvSpPr>
            <p:cNvPr id="9" name="Rectangle 8"/>
            <p:cNvSpPr/>
            <p:nvPr/>
          </p:nvSpPr>
          <p:spPr>
            <a:xfrm>
              <a:off x="392237" y="3165834"/>
              <a:ext cx="4146233" cy="461665"/>
            </a:xfrm>
            <a:prstGeom prst="rect">
              <a:avLst/>
            </a:prstGeom>
            <a:solidFill>
              <a:schemeClr val="accent3"/>
            </a:solidFill>
            <a:ln>
              <a:solidFill>
                <a:schemeClr val="accent3"/>
              </a:solidFill>
            </a:ln>
          </p:spPr>
          <p:txBody>
            <a:bodyPr wrap="square">
              <a:spAutoFit/>
            </a:bodyPr>
            <a:lstStyle/>
            <a:p>
              <a:pPr lvl="0"/>
              <a:r>
                <a:rPr lang="en-US" sz="2400" kern="0" dirty="0" smtClean="0">
                  <a:gradFill>
                    <a:gsLst>
                      <a:gs pos="100000">
                        <a:schemeClr val="bg2"/>
                      </a:gs>
                      <a:gs pos="2000">
                        <a:schemeClr val="bg2"/>
                      </a:gs>
                    </a:gsLst>
                    <a:lin ang="5400000" scaled="0"/>
                  </a:gradFill>
                  <a:latin typeface="+mj-lt"/>
                </a:rPr>
                <a:t>2011: A record year</a:t>
              </a:r>
            </a:p>
          </p:txBody>
        </p:sp>
      </p:grpSp>
      <p:graphicFrame>
        <p:nvGraphicFramePr>
          <p:cNvPr id="7" name="Chart 6"/>
          <p:cNvGraphicFramePr/>
          <p:nvPr>
            <p:extLst>
              <p:ext uri="{D42A27DB-BD31-4B8C-83A1-F6EECF244321}">
                <p14:modId xmlns:p14="http://schemas.microsoft.com/office/powerpoint/2010/main" val="578426625"/>
              </p:ext>
            </p:extLst>
          </p:nvPr>
        </p:nvGraphicFramePr>
        <p:xfrm>
          <a:off x="4768720" y="2062480"/>
          <a:ext cx="4489580" cy="3195639"/>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 35"/>
          <p:cNvGrpSpPr/>
          <p:nvPr/>
        </p:nvGrpSpPr>
        <p:grpSpPr>
          <a:xfrm>
            <a:off x="5431588" y="3916599"/>
            <a:ext cx="2727542" cy="273645"/>
            <a:chOff x="10263937" y="3842894"/>
            <a:chExt cx="3043388" cy="305333"/>
          </a:xfrm>
          <a:solidFill>
            <a:schemeClr val="accent2"/>
          </a:solidFill>
        </p:grpSpPr>
        <p:sp>
          <p:nvSpPr>
            <p:cNvPr id="13" name="Oval 12"/>
            <p:cNvSpPr/>
            <p:nvPr/>
          </p:nvSpPr>
          <p:spPr bwMode="auto">
            <a:xfrm>
              <a:off x="10263937" y="3888126"/>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4" name="Oval 13"/>
            <p:cNvSpPr/>
            <p:nvPr/>
          </p:nvSpPr>
          <p:spPr bwMode="auto">
            <a:xfrm>
              <a:off x="10754422" y="3842894"/>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15" name="Oval 14"/>
            <p:cNvSpPr/>
            <p:nvPr/>
          </p:nvSpPr>
          <p:spPr bwMode="auto">
            <a:xfrm>
              <a:off x="13205296" y="4046198"/>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16" name="Straight Connector 15"/>
            <p:cNvCxnSpPr>
              <a:stCxn id="14" idx="2"/>
              <a:endCxn id="13" idx="6"/>
            </p:cNvCxnSpPr>
            <p:nvPr/>
          </p:nvCxnSpPr>
          <p:spPr>
            <a:xfrm flipH="1">
              <a:off x="10365966" y="3893908"/>
              <a:ext cx="388456" cy="45232"/>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4" idx="2"/>
            </p:cNvCxnSpPr>
            <p:nvPr/>
          </p:nvCxnSpPr>
          <p:spPr>
            <a:xfrm>
              <a:off x="10845862" y="3904318"/>
              <a:ext cx="403164" cy="35311"/>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bwMode="auto">
            <a:xfrm>
              <a:off x="11249026" y="3888614"/>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25" name="Oval 24"/>
            <p:cNvSpPr/>
            <p:nvPr/>
          </p:nvSpPr>
          <p:spPr bwMode="auto">
            <a:xfrm>
              <a:off x="11722825" y="3934334"/>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27" name="Straight Connector 26"/>
            <p:cNvCxnSpPr>
              <a:endCxn id="25" idx="6"/>
            </p:cNvCxnSpPr>
            <p:nvPr/>
          </p:nvCxnSpPr>
          <p:spPr>
            <a:xfrm>
              <a:off x="11320613" y="3933847"/>
              <a:ext cx="504241" cy="51501"/>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6"/>
              <a:endCxn id="31" idx="2"/>
            </p:cNvCxnSpPr>
            <p:nvPr/>
          </p:nvCxnSpPr>
          <p:spPr>
            <a:xfrm>
              <a:off x="11824854" y="3985348"/>
              <a:ext cx="400867" cy="40846"/>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32" idx="2"/>
            </p:cNvCxnSpPr>
            <p:nvPr/>
          </p:nvCxnSpPr>
          <p:spPr>
            <a:xfrm>
              <a:off x="12296984" y="4025774"/>
              <a:ext cx="415980" cy="46140"/>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5" idx="2"/>
            </p:cNvCxnSpPr>
            <p:nvPr/>
          </p:nvCxnSpPr>
          <p:spPr>
            <a:xfrm>
              <a:off x="12758683" y="4066622"/>
              <a:ext cx="446613" cy="30591"/>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bwMode="auto">
            <a:xfrm>
              <a:off x="12225721" y="3975180"/>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32" name="Oval 31"/>
            <p:cNvSpPr/>
            <p:nvPr/>
          </p:nvSpPr>
          <p:spPr bwMode="auto">
            <a:xfrm>
              <a:off x="12712964" y="4020901"/>
              <a:ext cx="102029" cy="102029"/>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sp>
        <p:nvSpPr>
          <p:cNvPr id="42" name="Text Placeholder 4"/>
          <p:cNvSpPr txBox="1">
            <a:spLocks/>
          </p:cNvSpPr>
          <p:nvPr/>
        </p:nvSpPr>
        <p:spPr>
          <a:xfrm>
            <a:off x="4605722" y="1719263"/>
            <a:ext cx="3957888" cy="551465"/>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4"/>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4"/>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4"/>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4"/>
              </a:buBlip>
              <a:defRPr sz="1400">
                <a:solidFill>
                  <a:schemeClr val="tx1"/>
                </a:solidFill>
                <a:latin typeface="+mn-lt"/>
                <a:cs typeface="+mn-cs"/>
              </a:defRPr>
            </a:lvl9pPr>
          </a:lstStyle>
          <a:p>
            <a:pPr marL="0" indent="0">
              <a:buClr>
                <a:srgbClr val="557EB9"/>
              </a:buClr>
              <a:buSzPct val="90000"/>
              <a:buNone/>
              <a:defRPr/>
            </a:pPr>
            <a:r>
              <a:rPr lang="en-US" sz="1400" b="1" kern="0" dirty="0">
                <a:gradFill>
                  <a:gsLst>
                    <a:gs pos="100000">
                      <a:schemeClr val="accent5"/>
                    </a:gs>
                    <a:gs pos="1000">
                      <a:schemeClr val="accent5"/>
                    </a:gs>
                  </a:gsLst>
                  <a:lin ang="5400000" scaled="0"/>
                </a:gradFill>
              </a:rPr>
              <a:t>US Retail </a:t>
            </a:r>
            <a:r>
              <a:rPr lang="en-US" sz="1400" b="1" kern="0" dirty="0" err="1" smtClean="0">
                <a:gradFill>
                  <a:gsLst>
                    <a:gs pos="100000">
                      <a:schemeClr val="accent5"/>
                    </a:gs>
                    <a:gs pos="1000">
                      <a:schemeClr val="accent5"/>
                    </a:gs>
                  </a:gsLst>
                  <a:lin ang="5400000" scaled="0"/>
                </a:gradFill>
              </a:rPr>
              <a:t>eCommerce</a:t>
            </a:r>
            <a:r>
              <a:rPr lang="en-US" sz="1400" b="1" kern="0" dirty="0" smtClean="0">
                <a:gradFill>
                  <a:gsLst>
                    <a:gs pos="100000">
                      <a:schemeClr val="accent5"/>
                    </a:gs>
                    <a:gs pos="1000">
                      <a:schemeClr val="accent5"/>
                    </a:gs>
                  </a:gsLst>
                  <a:lin ang="5400000" scaled="0"/>
                </a:gradFill>
              </a:rPr>
              <a:t> </a:t>
            </a:r>
            <a:r>
              <a:rPr lang="en-US" sz="1400" b="1" kern="0" dirty="0">
                <a:gradFill>
                  <a:gsLst>
                    <a:gs pos="100000">
                      <a:schemeClr val="accent5"/>
                    </a:gs>
                    <a:gs pos="1000">
                      <a:schemeClr val="accent5"/>
                    </a:gs>
                  </a:gsLst>
                  <a:lin ang="5400000" scaled="0"/>
                </a:gradFill>
              </a:rPr>
              <a:t>Sales, </a:t>
            </a:r>
            <a:r>
              <a:rPr lang="en-US" sz="1400" b="1" kern="0" dirty="0" smtClean="0">
                <a:gradFill>
                  <a:gsLst>
                    <a:gs pos="100000">
                      <a:schemeClr val="accent5"/>
                    </a:gs>
                    <a:gs pos="1000">
                      <a:schemeClr val="accent5"/>
                    </a:gs>
                  </a:gsLst>
                  <a:lin ang="5400000" scaled="0"/>
                </a:gradFill>
              </a:rPr>
              <a:t>2010-2016</a:t>
            </a:r>
            <a:endParaRPr lang="en-US" sz="1400" b="1" kern="0" dirty="0">
              <a:gradFill>
                <a:gsLst>
                  <a:gs pos="100000">
                    <a:schemeClr val="accent5"/>
                  </a:gs>
                  <a:gs pos="1000">
                    <a:schemeClr val="accent5"/>
                  </a:gs>
                </a:gsLst>
                <a:lin ang="5400000" scaled="0"/>
              </a:gradFill>
            </a:endParaRPr>
          </a:p>
        </p:txBody>
      </p:sp>
      <p:grpSp>
        <p:nvGrpSpPr>
          <p:cNvPr id="119" name="Group 118"/>
          <p:cNvGrpSpPr/>
          <p:nvPr/>
        </p:nvGrpSpPr>
        <p:grpSpPr>
          <a:xfrm>
            <a:off x="5145064" y="5070290"/>
            <a:ext cx="2320832" cy="484748"/>
            <a:chOff x="6198764" y="2746424"/>
            <a:chExt cx="1380423" cy="288329"/>
          </a:xfrm>
        </p:grpSpPr>
        <p:sp>
          <p:nvSpPr>
            <p:cNvPr id="120" name="Rectangle 119"/>
            <p:cNvSpPr/>
            <p:nvPr/>
          </p:nvSpPr>
          <p:spPr bwMode="auto">
            <a:xfrm>
              <a:off x="6198764" y="2760186"/>
              <a:ext cx="69115" cy="7315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sz="1050" b="1" spc="-50" dirty="0">
                <a:solidFill>
                  <a:schemeClr val="tx1">
                    <a:alpha val="99000"/>
                  </a:schemeClr>
                </a:solidFill>
                <a:latin typeface="Segoe UI" pitchFamily="34" charset="0"/>
                <a:ea typeface="Segoe UI" pitchFamily="34" charset="0"/>
                <a:cs typeface="Segoe UI" pitchFamily="34" charset="0"/>
              </a:endParaRPr>
            </a:p>
          </p:txBody>
        </p:sp>
        <p:sp>
          <p:nvSpPr>
            <p:cNvPr id="121" name="TextBox 120"/>
            <p:cNvSpPr txBox="1"/>
            <p:nvPr/>
          </p:nvSpPr>
          <p:spPr>
            <a:xfrm>
              <a:off x="6301087" y="2746424"/>
              <a:ext cx="1278100" cy="288329"/>
            </a:xfrm>
            <a:prstGeom prst="rect">
              <a:avLst/>
            </a:prstGeom>
            <a:noFill/>
          </p:spPr>
          <p:txBody>
            <a:bodyPr wrap="square" lIns="0" tIns="0" rIns="0" bIns="0" rtlCol="0">
              <a:spAutoFit/>
            </a:bodyPr>
            <a:lstStyle/>
            <a:p>
              <a:pPr lvl="0"/>
              <a:r>
                <a:rPr lang="en-US" sz="1050" dirty="0" smtClean="0">
                  <a:gradFill>
                    <a:gsLst>
                      <a:gs pos="0">
                        <a:schemeClr val="tx2"/>
                      </a:gs>
                      <a:gs pos="100000">
                        <a:schemeClr val="tx2"/>
                      </a:gs>
                    </a:gsLst>
                    <a:lin ang="5400000" scaled="0"/>
                  </a:gradFill>
                  <a:latin typeface="Segoe UI Semibold" pitchFamily="34" charset="0"/>
                </a:rPr>
                <a:t>Retail </a:t>
              </a:r>
              <a:r>
                <a:rPr lang="en-US" sz="1050" dirty="0" err="1" smtClean="0">
                  <a:gradFill>
                    <a:gsLst>
                      <a:gs pos="0">
                        <a:schemeClr val="tx2"/>
                      </a:gs>
                      <a:gs pos="100000">
                        <a:schemeClr val="tx2"/>
                      </a:gs>
                    </a:gsLst>
                    <a:lin ang="5400000" scaled="0"/>
                  </a:gradFill>
                  <a:latin typeface="Segoe UI Semibold" pitchFamily="34" charset="0"/>
                </a:rPr>
                <a:t>eCommerce</a:t>
              </a:r>
              <a:r>
                <a:rPr lang="en-US" sz="1050" dirty="0" smtClean="0">
                  <a:gradFill>
                    <a:gsLst>
                      <a:gs pos="0">
                        <a:schemeClr val="tx2"/>
                      </a:gs>
                      <a:gs pos="100000">
                        <a:schemeClr val="tx2"/>
                      </a:gs>
                    </a:gsLst>
                    <a:lin ang="5400000" scaled="0"/>
                  </a:gradFill>
                  <a:latin typeface="Segoe UI Semibold" pitchFamily="34" charset="0"/>
                </a:rPr>
                <a:t> </a:t>
              </a:r>
              <a:r>
                <a:rPr lang="en-US" sz="1050" dirty="0" smtClean="0">
                  <a:gradFill>
                    <a:gsLst>
                      <a:gs pos="0">
                        <a:schemeClr val="tx2"/>
                      </a:gs>
                      <a:gs pos="100000">
                        <a:schemeClr val="tx2"/>
                      </a:gs>
                    </a:gsLst>
                    <a:lin ang="5400000" scaled="0"/>
                  </a:gradFill>
                  <a:latin typeface="Segoe UI Semibold" pitchFamily="34" charset="0"/>
                </a:rPr>
                <a:t>sales </a:t>
              </a:r>
            </a:p>
            <a:p>
              <a:pPr lvl="0"/>
              <a:r>
                <a:rPr lang="en-US" sz="1000" kern="0" dirty="0">
                  <a:gradFill>
                    <a:gsLst>
                      <a:gs pos="100000">
                        <a:schemeClr val="tx1">
                          <a:lumMod val="75000"/>
                          <a:lumOff val="25000"/>
                        </a:schemeClr>
                      </a:gs>
                      <a:gs pos="1000">
                        <a:schemeClr val="tx1">
                          <a:lumMod val="75000"/>
                          <a:lumOff val="25000"/>
                        </a:schemeClr>
                      </a:gs>
                    </a:gsLst>
                    <a:lin ang="5400000" scaled="0"/>
                  </a:gradFill>
                </a:rPr>
                <a:t>(in billions)</a:t>
              </a:r>
              <a:endParaRPr lang="en-US" sz="1000" kern="0" baseline="30000" dirty="0">
                <a:gradFill>
                  <a:gsLst>
                    <a:gs pos="100000">
                      <a:schemeClr val="tx1">
                        <a:lumMod val="75000"/>
                        <a:lumOff val="25000"/>
                      </a:schemeClr>
                    </a:gs>
                    <a:gs pos="1000">
                      <a:schemeClr val="tx1">
                        <a:lumMod val="75000"/>
                        <a:lumOff val="25000"/>
                      </a:schemeClr>
                    </a:gs>
                  </a:gsLst>
                  <a:lin ang="5400000" scaled="0"/>
                </a:gradFill>
              </a:endParaRPr>
            </a:p>
            <a:p>
              <a:endParaRPr lang="en-US" sz="1050" dirty="0">
                <a:gradFill>
                  <a:gsLst>
                    <a:gs pos="0">
                      <a:schemeClr val="tx2"/>
                    </a:gs>
                    <a:gs pos="100000">
                      <a:schemeClr val="tx2"/>
                    </a:gs>
                  </a:gsLst>
                  <a:lin ang="5400000" scaled="0"/>
                </a:gradFill>
                <a:latin typeface="Segoe UI Semibold" pitchFamily="34" charset="0"/>
              </a:endParaRPr>
            </a:p>
          </p:txBody>
        </p:sp>
      </p:grpSp>
      <p:grpSp>
        <p:nvGrpSpPr>
          <p:cNvPr id="122" name="Group 121"/>
          <p:cNvGrpSpPr/>
          <p:nvPr/>
        </p:nvGrpSpPr>
        <p:grpSpPr>
          <a:xfrm>
            <a:off x="7475575" y="5070302"/>
            <a:ext cx="816545" cy="161582"/>
            <a:chOff x="7089522" y="2746424"/>
            <a:chExt cx="485678" cy="96109"/>
          </a:xfrm>
        </p:grpSpPr>
        <p:sp>
          <p:nvSpPr>
            <p:cNvPr id="123" name="TextBox 122"/>
            <p:cNvSpPr txBox="1"/>
            <p:nvPr/>
          </p:nvSpPr>
          <p:spPr>
            <a:xfrm>
              <a:off x="7187312" y="2746424"/>
              <a:ext cx="387888" cy="96109"/>
            </a:xfrm>
            <a:prstGeom prst="rect">
              <a:avLst/>
            </a:prstGeom>
            <a:noFill/>
          </p:spPr>
          <p:txBody>
            <a:bodyPr wrap="square" lIns="0" tIns="0" rIns="0" bIns="0" rtlCol="0">
              <a:spAutoFit/>
            </a:bodyPr>
            <a:lstStyle/>
            <a:p>
              <a:r>
                <a:rPr lang="en-US" sz="1050" dirty="0" smtClean="0">
                  <a:gradFill>
                    <a:gsLst>
                      <a:gs pos="0">
                        <a:schemeClr val="tx2"/>
                      </a:gs>
                      <a:gs pos="100000">
                        <a:schemeClr val="tx2"/>
                      </a:gs>
                    </a:gsLst>
                    <a:lin ang="5400000" scaled="0"/>
                  </a:gradFill>
                  <a:latin typeface="Segoe UI Semibold" pitchFamily="34" charset="0"/>
                </a:rPr>
                <a:t>% change</a:t>
              </a:r>
              <a:endParaRPr lang="en-US" sz="1050" dirty="0">
                <a:gradFill>
                  <a:gsLst>
                    <a:gs pos="0">
                      <a:schemeClr val="tx2"/>
                    </a:gs>
                    <a:gs pos="100000">
                      <a:schemeClr val="tx2"/>
                    </a:gs>
                  </a:gsLst>
                  <a:lin ang="5400000" scaled="0"/>
                </a:gradFill>
                <a:latin typeface="Segoe UI Semibold" pitchFamily="34" charset="0"/>
              </a:endParaRPr>
            </a:p>
          </p:txBody>
        </p:sp>
        <p:sp>
          <p:nvSpPr>
            <p:cNvPr id="124" name="Rectangle 123"/>
            <p:cNvSpPr/>
            <p:nvPr/>
          </p:nvSpPr>
          <p:spPr bwMode="auto">
            <a:xfrm>
              <a:off x="7089522" y="2760186"/>
              <a:ext cx="69115" cy="731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sz="1050" b="1" spc="-50" dirty="0">
                <a:solidFill>
                  <a:schemeClr val="tx1">
                    <a:alpha val="99000"/>
                  </a:schemeClr>
                </a:solidFill>
                <a:latin typeface="Segoe UI" pitchFamily="34" charset="0"/>
                <a:ea typeface="Segoe UI" pitchFamily="34" charset="0"/>
                <a:cs typeface="Segoe UI" pitchFamily="34" charset="0"/>
              </a:endParaRPr>
            </a:p>
          </p:txBody>
        </p:sp>
      </p:grpSp>
      <p:sp>
        <p:nvSpPr>
          <p:cNvPr id="125" name="TextBox 124"/>
          <p:cNvSpPr txBox="1"/>
          <p:nvPr/>
        </p:nvSpPr>
        <p:spPr>
          <a:xfrm>
            <a:off x="5284730" y="3547833"/>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$167.3</a:t>
            </a:r>
            <a:endParaRPr lang="en-US" sz="850" dirty="0">
              <a:gradFill>
                <a:gsLst>
                  <a:gs pos="0">
                    <a:schemeClr val="tx2"/>
                  </a:gs>
                  <a:gs pos="100000">
                    <a:schemeClr val="tx2"/>
                  </a:gs>
                </a:gsLst>
                <a:lin ang="5400000" scaled="0"/>
              </a:gradFill>
              <a:latin typeface="Segoe UI Semibold" pitchFamily="34" charset="0"/>
            </a:endParaRPr>
          </a:p>
        </p:txBody>
      </p:sp>
      <p:sp>
        <p:nvSpPr>
          <p:cNvPr id="126" name="TextBox 125"/>
          <p:cNvSpPr txBox="1"/>
          <p:nvPr/>
        </p:nvSpPr>
        <p:spPr>
          <a:xfrm>
            <a:off x="5713738" y="3424755"/>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$194.3</a:t>
            </a:r>
            <a:endParaRPr lang="en-US" sz="850" dirty="0">
              <a:gradFill>
                <a:gsLst>
                  <a:gs pos="0">
                    <a:schemeClr val="tx2"/>
                  </a:gs>
                  <a:gs pos="100000">
                    <a:schemeClr val="tx2"/>
                  </a:gs>
                </a:gsLst>
                <a:lin ang="5400000" scaled="0"/>
              </a:gradFill>
              <a:latin typeface="Segoe UI Semibold" pitchFamily="34" charset="0"/>
            </a:endParaRPr>
          </a:p>
        </p:txBody>
      </p:sp>
      <p:sp>
        <p:nvSpPr>
          <p:cNvPr id="127" name="TextBox 126"/>
          <p:cNvSpPr txBox="1"/>
          <p:nvPr/>
        </p:nvSpPr>
        <p:spPr>
          <a:xfrm>
            <a:off x="6154885" y="3271090"/>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$224.2</a:t>
            </a:r>
            <a:endParaRPr lang="en-US" sz="850" dirty="0">
              <a:gradFill>
                <a:gsLst>
                  <a:gs pos="0">
                    <a:schemeClr val="tx2"/>
                  </a:gs>
                  <a:gs pos="100000">
                    <a:schemeClr val="tx2"/>
                  </a:gs>
                </a:gsLst>
                <a:lin ang="5400000" scaled="0"/>
              </a:gradFill>
              <a:latin typeface="Segoe UI Semibold" pitchFamily="34" charset="0"/>
            </a:endParaRPr>
          </a:p>
        </p:txBody>
      </p:sp>
      <p:sp>
        <p:nvSpPr>
          <p:cNvPr id="128" name="TextBox 127"/>
          <p:cNvSpPr txBox="1"/>
          <p:nvPr/>
        </p:nvSpPr>
        <p:spPr>
          <a:xfrm>
            <a:off x="6591856" y="3100816"/>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$256</a:t>
            </a:r>
            <a:endParaRPr lang="en-US" sz="850" dirty="0">
              <a:gradFill>
                <a:gsLst>
                  <a:gs pos="0">
                    <a:schemeClr val="tx2"/>
                  </a:gs>
                  <a:gs pos="100000">
                    <a:schemeClr val="tx2"/>
                  </a:gs>
                </a:gsLst>
                <a:lin ang="5400000" scaled="0"/>
              </a:gradFill>
              <a:latin typeface="Segoe UI Semibold" pitchFamily="34" charset="0"/>
            </a:endParaRPr>
          </a:p>
        </p:txBody>
      </p:sp>
      <p:sp>
        <p:nvSpPr>
          <p:cNvPr id="129" name="TextBox 128"/>
          <p:cNvSpPr txBox="1"/>
          <p:nvPr/>
        </p:nvSpPr>
        <p:spPr>
          <a:xfrm>
            <a:off x="7042918" y="2929114"/>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$289.8</a:t>
            </a:r>
            <a:endParaRPr lang="en-US" sz="850" dirty="0">
              <a:gradFill>
                <a:gsLst>
                  <a:gs pos="0">
                    <a:schemeClr val="tx2"/>
                  </a:gs>
                  <a:gs pos="100000">
                    <a:schemeClr val="tx2"/>
                  </a:gs>
                </a:gsLst>
                <a:lin ang="5400000" scaled="0"/>
              </a:gradFill>
              <a:latin typeface="Segoe UI Semibold" pitchFamily="34" charset="0"/>
            </a:endParaRPr>
          </a:p>
        </p:txBody>
      </p:sp>
      <p:sp>
        <p:nvSpPr>
          <p:cNvPr id="130" name="TextBox 129"/>
          <p:cNvSpPr txBox="1"/>
          <p:nvPr/>
        </p:nvSpPr>
        <p:spPr>
          <a:xfrm>
            <a:off x="7466785" y="2750795"/>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$325.2</a:t>
            </a:r>
            <a:endParaRPr lang="en-US" sz="850" dirty="0">
              <a:gradFill>
                <a:gsLst>
                  <a:gs pos="0">
                    <a:schemeClr val="tx2"/>
                  </a:gs>
                  <a:gs pos="100000">
                    <a:schemeClr val="tx2"/>
                  </a:gs>
                </a:gsLst>
                <a:lin ang="5400000" scaled="0"/>
              </a:gradFill>
              <a:latin typeface="Segoe UI Semibold" pitchFamily="34" charset="0"/>
            </a:endParaRPr>
          </a:p>
        </p:txBody>
      </p:sp>
      <p:sp>
        <p:nvSpPr>
          <p:cNvPr id="131" name="TextBox 130"/>
          <p:cNvSpPr txBox="1"/>
          <p:nvPr/>
        </p:nvSpPr>
        <p:spPr>
          <a:xfrm>
            <a:off x="7914481" y="2560080"/>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$361.9</a:t>
            </a:r>
            <a:endParaRPr lang="en-US" sz="850" dirty="0">
              <a:gradFill>
                <a:gsLst>
                  <a:gs pos="0">
                    <a:schemeClr val="tx2"/>
                  </a:gs>
                  <a:gs pos="100000">
                    <a:schemeClr val="tx2"/>
                  </a:gs>
                </a:gsLst>
                <a:lin ang="5400000" scaled="0"/>
              </a:gradFill>
              <a:latin typeface="Segoe UI Semibold" pitchFamily="34" charset="0"/>
            </a:endParaRPr>
          </a:p>
        </p:txBody>
      </p:sp>
      <p:sp>
        <p:nvSpPr>
          <p:cNvPr id="132" name="TextBox 131"/>
          <p:cNvSpPr txBox="1"/>
          <p:nvPr/>
        </p:nvSpPr>
        <p:spPr>
          <a:xfrm>
            <a:off x="5246630"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15.2%</a:t>
            </a:r>
            <a:endParaRPr lang="en-US" sz="800" dirty="0">
              <a:gradFill>
                <a:gsLst>
                  <a:gs pos="0">
                    <a:schemeClr val="bg1"/>
                  </a:gs>
                  <a:gs pos="100000">
                    <a:schemeClr val="bg1"/>
                  </a:gs>
                </a:gsLst>
                <a:lin ang="5400000" scaled="0"/>
              </a:gradFill>
              <a:latin typeface="Segoe UI Semibold" pitchFamily="34" charset="0"/>
            </a:endParaRPr>
          </a:p>
        </p:txBody>
      </p:sp>
      <p:sp>
        <p:nvSpPr>
          <p:cNvPr id="133" name="TextBox 132"/>
          <p:cNvSpPr txBox="1"/>
          <p:nvPr/>
        </p:nvSpPr>
        <p:spPr>
          <a:xfrm>
            <a:off x="5686212"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16.1%</a:t>
            </a:r>
            <a:endParaRPr lang="en-US" sz="800" dirty="0">
              <a:gradFill>
                <a:gsLst>
                  <a:gs pos="0">
                    <a:schemeClr val="bg1"/>
                  </a:gs>
                  <a:gs pos="100000">
                    <a:schemeClr val="bg1"/>
                  </a:gs>
                </a:gsLst>
                <a:lin ang="5400000" scaled="0"/>
              </a:gradFill>
              <a:latin typeface="Segoe UI Semibold" pitchFamily="34" charset="0"/>
            </a:endParaRPr>
          </a:p>
        </p:txBody>
      </p:sp>
      <p:sp>
        <p:nvSpPr>
          <p:cNvPr id="134" name="TextBox 133"/>
          <p:cNvSpPr txBox="1"/>
          <p:nvPr/>
        </p:nvSpPr>
        <p:spPr>
          <a:xfrm>
            <a:off x="6129485"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15.4%</a:t>
            </a:r>
            <a:endParaRPr lang="en-US" sz="800" dirty="0">
              <a:gradFill>
                <a:gsLst>
                  <a:gs pos="0">
                    <a:schemeClr val="bg1"/>
                  </a:gs>
                  <a:gs pos="100000">
                    <a:schemeClr val="bg1"/>
                  </a:gs>
                </a:gsLst>
                <a:lin ang="5400000" scaled="0"/>
              </a:gradFill>
              <a:latin typeface="Segoe UI Semibold" pitchFamily="34" charset="0"/>
            </a:endParaRPr>
          </a:p>
        </p:txBody>
      </p:sp>
      <p:sp>
        <p:nvSpPr>
          <p:cNvPr id="135" name="TextBox 134"/>
          <p:cNvSpPr txBox="1"/>
          <p:nvPr/>
        </p:nvSpPr>
        <p:spPr>
          <a:xfrm>
            <a:off x="6572758"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14.2%</a:t>
            </a:r>
            <a:endParaRPr lang="en-US" sz="800" dirty="0">
              <a:gradFill>
                <a:gsLst>
                  <a:gs pos="0">
                    <a:schemeClr val="bg1"/>
                  </a:gs>
                  <a:gs pos="100000">
                    <a:schemeClr val="bg1"/>
                  </a:gs>
                </a:gsLst>
                <a:lin ang="5400000" scaled="0"/>
              </a:gradFill>
              <a:latin typeface="Segoe UI Semibold" pitchFamily="34" charset="0"/>
            </a:endParaRPr>
          </a:p>
        </p:txBody>
      </p:sp>
      <p:sp>
        <p:nvSpPr>
          <p:cNvPr id="136" name="TextBox 135"/>
          <p:cNvSpPr txBox="1"/>
          <p:nvPr/>
        </p:nvSpPr>
        <p:spPr>
          <a:xfrm>
            <a:off x="7031271"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13.2%</a:t>
            </a:r>
            <a:endParaRPr lang="en-US" sz="800" dirty="0">
              <a:gradFill>
                <a:gsLst>
                  <a:gs pos="0">
                    <a:schemeClr val="bg1"/>
                  </a:gs>
                  <a:gs pos="100000">
                    <a:schemeClr val="bg1"/>
                  </a:gs>
                </a:gsLst>
                <a:lin ang="5400000" scaled="0"/>
              </a:gradFill>
              <a:latin typeface="Segoe UI Semibold" pitchFamily="34" charset="0"/>
            </a:endParaRPr>
          </a:p>
        </p:txBody>
      </p:sp>
      <p:sp>
        <p:nvSpPr>
          <p:cNvPr id="137" name="TextBox 136"/>
          <p:cNvSpPr txBox="1"/>
          <p:nvPr/>
        </p:nvSpPr>
        <p:spPr>
          <a:xfrm>
            <a:off x="7482164"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12.2%</a:t>
            </a:r>
            <a:endParaRPr lang="en-US" sz="800" dirty="0">
              <a:gradFill>
                <a:gsLst>
                  <a:gs pos="0">
                    <a:schemeClr val="bg1"/>
                  </a:gs>
                  <a:gs pos="100000">
                    <a:schemeClr val="bg1"/>
                  </a:gs>
                </a:gsLst>
                <a:lin ang="5400000" scaled="0"/>
              </a:gradFill>
              <a:latin typeface="Segoe UI Semibold" pitchFamily="34" charset="0"/>
            </a:endParaRPr>
          </a:p>
        </p:txBody>
      </p:sp>
      <p:sp>
        <p:nvSpPr>
          <p:cNvPr id="138" name="TextBox 137"/>
          <p:cNvSpPr txBox="1"/>
          <p:nvPr/>
        </p:nvSpPr>
        <p:spPr>
          <a:xfrm>
            <a:off x="7940677" y="4231883"/>
            <a:ext cx="385155" cy="123111"/>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11.3%</a:t>
            </a:r>
            <a:endParaRPr lang="en-US" sz="800" dirty="0">
              <a:gradFill>
                <a:gsLst>
                  <a:gs pos="0">
                    <a:schemeClr val="bg1"/>
                  </a:gs>
                  <a:gs pos="100000">
                    <a:schemeClr val="bg1"/>
                  </a:gs>
                </a:gsLst>
                <a:lin ang="5400000" scaled="0"/>
              </a:gradFill>
              <a:latin typeface="Segoe UI Semibold" pitchFamily="34" charset="0"/>
            </a:endParaRPr>
          </a:p>
        </p:txBody>
      </p:sp>
      <p:sp>
        <p:nvSpPr>
          <p:cNvPr id="45" name="TextBox 44"/>
          <p:cNvSpPr txBox="1"/>
          <p:nvPr/>
        </p:nvSpPr>
        <p:spPr>
          <a:xfrm>
            <a:off x="4602474" y="5435265"/>
            <a:ext cx="4413401" cy="258957"/>
          </a:xfrm>
          <a:prstGeom prst="rect">
            <a:avLst/>
          </a:prstGeom>
          <a:noFill/>
        </p:spPr>
        <p:txBody>
          <a:bodyPr wrap="none" lIns="0" tIns="0" rIns="0" bIns="0" rtlCol="0">
            <a:noAutofit/>
          </a:bodyPr>
          <a:lstStyle/>
          <a:p>
            <a:r>
              <a:rPr lang="en-US" sz="900" dirty="0" smtClean="0">
                <a:gradFill>
                  <a:gsLst>
                    <a:gs pos="100000">
                      <a:schemeClr val="tx1">
                        <a:lumMod val="75000"/>
                        <a:lumOff val="25000"/>
                      </a:schemeClr>
                    </a:gs>
                    <a:gs pos="1000">
                      <a:schemeClr val="tx1">
                        <a:lumMod val="75000"/>
                        <a:lumOff val="25000"/>
                      </a:schemeClr>
                    </a:gs>
                  </a:gsLst>
                  <a:lin ang="5400000" scaled="0"/>
                </a:gradFill>
              </a:rPr>
              <a:t>Source: </a:t>
            </a:r>
            <a:r>
              <a:rPr lang="en-US" sz="900" dirty="0" err="1" smtClean="0">
                <a:gradFill>
                  <a:gsLst>
                    <a:gs pos="100000">
                      <a:schemeClr val="tx1">
                        <a:lumMod val="75000"/>
                        <a:lumOff val="25000"/>
                      </a:schemeClr>
                    </a:gs>
                    <a:gs pos="1000">
                      <a:schemeClr val="tx1">
                        <a:lumMod val="75000"/>
                        <a:lumOff val="25000"/>
                      </a:schemeClr>
                    </a:gs>
                  </a:gsLst>
                  <a:lin ang="5400000" scaled="0"/>
                </a:gradFill>
              </a:rPr>
              <a:t>eMarketer</a:t>
            </a:r>
            <a:r>
              <a:rPr lang="en-US" sz="900" dirty="0" smtClean="0">
                <a:gradFill>
                  <a:gsLst>
                    <a:gs pos="100000">
                      <a:schemeClr val="tx1">
                        <a:lumMod val="75000"/>
                        <a:lumOff val="25000"/>
                      </a:schemeClr>
                    </a:gs>
                    <a:gs pos="1000">
                      <a:schemeClr val="tx1">
                        <a:lumMod val="75000"/>
                        <a:lumOff val="25000"/>
                      </a:schemeClr>
                    </a:gs>
                  </a:gsLst>
                  <a:lin ang="5400000" scaled="0"/>
                </a:gradFill>
              </a:rPr>
              <a:t>, March 2012; confirmed and republished, Sep 2012</a:t>
            </a:r>
            <a:endParaRPr lang="en-US" sz="900" dirty="0">
              <a:gradFill>
                <a:gsLst>
                  <a:gs pos="100000">
                    <a:schemeClr val="tx1">
                      <a:lumMod val="75000"/>
                      <a:lumOff val="25000"/>
                    </a:schemeClr>
                  </a:gs>
                  <a:gs pos="1000">
                    <a:schemeClr val="tx1">
                      <a:lumMod val="75000"/>
                      <a:lumOff val="25000"/>
                    </a:schemeClr>
                  </a:gs>
                </a:gsLst>
                <a:lin ang="5400000" scaled="0"/>
              </a:gradFill>
            </a:endParaRPr>
          </a:p>
        </p:txBody>
      </p:sp>
    </p:spTree>
    <p:extLst>
      <p:ext uri="{BB962C8B-B14F-4D97-AF65-F5344CB8AC3E}">
        <p14:creationId xmlns:p14="http://schemas.microsoft.com/office/powerpoint/2010/main" val="398815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2012 forecast</a:t>
            </a:r>
            <a:endParaRPr lang="en-US" dirty="0"/>
          </a:p>
        </p:txBody>
      </p:sp>
      <p:sp>
        <p:nvSpPr>
          <p:cNvPr id="4" name="Rectangle 3"/>
          <p:cNvSpPr/>
          <p:nvPr/>
        </p:nvSpPr>
        <p:spPr>
          <a:xfrm>
            <a:off x="390525" y="4261484"/>
            <a:ext cx="4138613" cy="2085975"/>
          </a:xfrm>
          <a:prstGeom prst="rect">
            <a:avLst/>
          </a:prstGeom>
          <a:solidFill>
            <a:srgbClr val="666666"/>
          </a:solidFill>
        </p:spPr>
        <p:txBody>
          <a:bodyPr wrap="square" tIns="91440">
            <a:noAutofit/>
          </a:bodyPr>
          <a:lstStyle/>
          <a:p>
            <a:pPr defTabSz="914099" fontAlgn="base">
              <a:lnSpc>
                <a:spcPct val="90000"/>
              </a:lnSpc>
              <a:spcBef>
                <a:spcPct val="0"/>
              </a:spcBef>
              <a:spcAft>
                <a:spcPts val="1800"/>
              </a:spcAft>
              <a:buClr>
                <a:srgbClr val="4D4D4D"/>
              </a:buClr>
            </a:pPr>
            <a:r>
              <a:rPr lang="en-US" sz="1600" b="1" spc="-20" dirty="0">
                <a:gradFill>
                  <a:gsLst>
                    <a:gs pos="0">
                      <a:srgbClr val="FFFFFF"/>
                    </a:gs>
                    <a:gs pos="100000">
                      <a:srgbClr val="FFFFFF"/>
                    </a:gs>
                  </a:gsLst>
                  <a:lin ang="5400000" scaled="0"/>
                </a:gradFill>
                <a:latin typeface="Segoe UI" pitchFamily="34" charset="0"/>
                <a:ea typeface="Segoe UI" pitchFamily="34" charset="0"/>
                <a:cs typeface="Segoe UI" pitchFamily="34" charset="0"/>
              </a:rPr>
              <a:t>Mobile shopping and online </a:t>
            </a:r>
            <a:r>
              <a:rPr lang="en-US" sz="1600" b="1" spc="-2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
            </a:r>
            <a:br>
              <a:rPr lang="en-US" sz="1600" b="1" spc="-2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br>
            <a:r>
              <a:rPr lang="en-US" sz="1600" b="1" spc="-2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deal </a:t>
            </a:r>
            <a:r>
              <a:rPr lang="en-US" sz="1600" b="1" spc="-20" dirty="0">
                <a:gradFill>
                  <a:gsLst>
                    <a:gs pos="0">
                      <a:srgbClr val="FFFFFF"/>
                    </a:gs>
                    <a:gs pos="100000">
                      <a:srgbClr val="FFFFFF"/>
                    </a:gs>
                  </a:gsLst>
                  <a:lin ang="5400000" scaled="0"/>
                </a:gradFill>
                <a:latin typeface="Segoe UI" pitchFamily="34" charset="0"/>
                <a:ea typeface="Segoe UI" pitchFamily="34" charset="0"/>
                <a:cs typeface="Segoe UI" pitchFamily="34" charset="0"/>
              </a:rPr>
              <a:t>hunting </a:t>
            </a:r>
            <a:r>
              <a:rPr lang="en-US" sz="1600" spc="-5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rPr>
              <a:t>will </a:t>
            </a:r>
            <a:r>
              <a:rPr lang="en-US" sz="1600" spc="-50" dirty="0">
                <a:gradFill>
                  <a:gsLst>
                    <a:gs pos="0">
                      <a:schemeClr val="bg1"/>
                    </a:gs>
                    <a:gs pos="100000">
                      <a:schemeClr val="bg1"/>
                    </a:gs>
                  </a:gsLst>
                  <a:lin ang="5400000" scaled="0"/>
                </a:gradFill>
                <a:latin typeface="Segoe UI" pitchFamily="34" charset="0"/>
                <a:ea typeface="Segoe UI" pitchFamily="34" charset="0"/>
                <a:cs typeface="Segoe UI" pitchFamily="34" charset="0"/>
              </a:rPr>
              <a:t>be major contributors </a:t>
            </a:r>
            <a:r>
              <a:rPr lang="en-US" sz="1600" spc="-5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rPr>
              <a:t/>
            </a:r>
            <a:br>
              <a:rPr lang="en-US" sz="1600" spc="-5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rPr>
            </a:br>
            <a:r>
              <a:rPr lang="en-US" sz="1600" spc="-50" dirty="0" smtClean="0">
                <a:gradFill>
                  <a:gsLst>
                    <a:gs pos="0">
                      <a:schemeClr val="bg1"/>
                    </a:gs>
                    <a:gs pos="100000">
                      <a:schemeClr val="bg1"/>
                    </a:gs>
                  </a:gsLst>
                  <a:lin ang="5400000" scaled="0"/>
                </a:gradFill>
                <a:latin typeface="Segoe UI" pitchFamily="34" charset="0"/>
                <a:ea typeface="Segoe UI" pitchFamily="34" charset="0"/>
                <a:cs typeface="Segoe UI" pitchFamily="34" charset="0"/>
              </a:rPr>
              <a:t>to holiday </a:t>
            </a:r>
            <a:r>
              <a:rPr lang="en-US" sz="1600" spc="-50" dirty="0">
                <a:gradFill>
                  <a:gsLst>
                    <a:gs pos="0">
                      <a:schemeClr val="bg1"/>
                    </a:gs>
                    <a:gs pos="100000">
                      <a:schemeClr val="bg1"/>
                    </a:gs>
                  </a:gsLst>
                  <a:lin ang="5400000" scaled="0"/>
                </a:gradFill>
                <a:latin typeface="Segoe UI" pitchFamily="34" charset="0"/>
                <a:ea typeface="Segoe UI" pitchFamily="34" charset="0"/>
                <a:cs typeface="Segoe UI" pitchFamily="34" charset="0"/>
              </a:rPr>
              <a:t>ecommerce success.</a:t>
            </a:r>
          </a:p>
          <a:p>
            <a:pPr defTabSz="914099" fontAlgn="base">
              <a:lnSpc>
                <a:spcPct val="90000"/>
              </a:lnSpc>
              <a:spcBef>
                <a:spcPct val="0"/>
              </a:spcBef>
              <a:spcAft>
                <a:spcPts val="600"/>
              </a:spcAft>
              <a:buClr>
                <a:srgbClr val="4D4D4D"/>
              </a:buClr>
            </a:pPr>
            <a:r>
              <a:rPr lang="en-US" sz="1600" b="1" spc="-20" dirty="0">
                <a:gradFill>
                  <a:gsLst>
                    <a:gs pos="0">
                      <a:srgbClr val="FFFFFF"/>
                    </a:gs>
                    <a:gs pos="100000">
                      <a:srgbClr val="FFFFFF"/>
                    </a:gs>
                  </a:gsLst>
                  <a:lin ang="5400000" scaled="0"/>
                </a:gradFill>
                <a:latin typeface="Segoe UI" pitchFamily="34" charset="0"/>
                <a:ea typeface="Segoe UI" pitchFamily="34" charset="0"/>
                <a:cs typeface="Segoe UI" pitchFamily="34" charset="0"/>
              </a:rPr>
              <a:t>Consumers will do more shopping earlier and later in the holiday season </a:t>
            </a:r>
            <a:r>
              <a:rPr lang="en-US" sz="1600" spc="-50" dirty="0">
                <a:gradFill>
                  <a:gsLst>
                    <a:gs pos="0">
                      <a:schemeClr val="bg1"/>
                    </a:gs>
                    <a:gs pos="100000">
                      <a:schemeClr val="bg1"/>
                    </a:gs>
                  </a:gsLst>
                  <a:lin ang="5400000" scaled="0"/>
                </a:gradFill>
                <a:latin typeface="Segoe UI" pitchFamily="34" charset="0"/>
                <a:ea typeface="Segoe UI" pitchFamily="34" charset="0"/>
                <a:cs typeface="Segoe UI" pitchFamily="34" charset="0"/>
              </a:rPr>
              <a:t>to take advantage of retail promotions. (1) </a:t>
            </a:r>
          </a:p>
        </p:txBody>
      </p:sp>
      <p:grpSp>
        <p:nvGrpSpPr>
          <p:cNvPr id="92" name="Group 91"/>
          <p:cNvGrpSpPr/>
          <p:nvPr/>
        </p:nvGrpSpPr>
        <p:grpSpPr>
          <a:xfrm>
            <a:off x="390525" y="1719263"/>
            <a:ext cx="4138613" cy="1246190"/>
            <a:chOff x="-1335314" y="5460401"/>
            <a:chExt cx="4138613" cy="1246190"/>
          </a:xfrm>
        </p:grpSpPr>
        <p:sp>
          <p:nvSpPr>
            <p:cNvPr id="10" name="Rectangle 9"/>
            <p:cNvSpPr/>
            <p:nvPr/>
          </p:nvSpPr>
          <p:spPr bwMode="auto">
            <a:xfrm>
              <a:off x="-1335314" y="5460401"/>
              <a:ext cx="4138613" cy="1239837"/>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91440" rIns="91440" bIns="9144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600" b="1" spc="-20" dirty="0">
                  <a:gradFill>
                    <a:gsLst>
                      <a:gs pos="0">
                        <a:srgbClr val="FFFFFF"/>
                      </a:gs>
                      <a:gs pos="100000">
                        <a:srgbClr val="FFFFFF"/>
                      </a:gs>
                    </a:gsLst>
                    <a:lin ang="5400000" scaled="0"/>
                  </a:gradFill>
                  <a:latin typeface="Segoe UI" pitchFamily="34" charset="0"/>
                  <a:ea typeface="Segoe UI" pitchFamily="34" charset="0"/>
                  <a:cs typeface="Segoe UI" pitchFamily="34" charset="0"/>
                </a:rPr>
                <a:t>Online holiday sales </a:t>
              </a:r>
              <a:r>
                <a:rPr lang="en-US" sz="1600" spc="-50" dirty="0">
                  <a:gradFill>
                    <a:gsLst>
                      <a:gs pos="0">
                        <a:schemeClr val="tx2"/>
                      </a:gs>
                      <a:gs pos="100000">
                        <a:schemeClr val="tx2"/>
                      </a:gs>
                    </a:gsLst>
                    <a:lin ang="5400000" scaled="0"/>
                  </a:gradFill>
                  <a:latin typeface="Segoe UI" pitchFamily="34" charset="0"/>
                  <a:ea typeface="Segoe UI" pitchFamily="34" charset="0"/>
                  <a:cs typeface="Segoe UI" pitchFamily="34" charset="0"/>
                </a:rPr>
                <a:t>will reach $54.5 billion in 2012, up 16.8% over </a:t>
              </a:r>
              <a:r>
                <a:rPr lang="en-US" sz="1600" spc="-50" dirty="0" smtClean="0">
                  <a:gradFill>
                    <a:gsLst>
                      <a:gs pos="0">
                        <a:schemeClr val="tx2"/>
                      </a:gs>
                      <a:gs pos="100000">
                        <a:schemeClr val="tx2"/>
                      </a:gs>
                    </a:gsLst>
                    <a:lin ang="5400000" scaled="0"/>
                  </a:gradFill>
                  <a:latin typeface="Segoe UI" pitchFamily="34" charset="0"/>
                  <a:ea typeface="Segoe UI" pitchFamily="34" charset="0"/>
                  <a:cs typeface="Segoe UI" pitchFamily="34" charset="0"/>
                </a:rPr>
                <a:t>2011.</a:t>
              </a:r>
              <a:endParaRPr lang="en-US" sz="1600" spc="-50" dirty="0">
                <a:gradFill>
                  <a:gsLst>
                    <a:gs pos="0">
                      <a:schemeClr val="tx2"/>
                    </a:gs>
                    <a:gs pos="100000">
                      <a:schemeClr val="tx2"/>
                    </a:gs>
                  </a:gsLst>
                  <a:lin ang="5400000" scaled="0"/>
                </a:gradFill>
                <a:latin typeface="Segoe UI" pitchFamily="34" charset="0"/>
                <a:ea typeface="Segoe UI" pitchFamily="34" charset="0"/>
                <a:cs typeface="Segoe UI" pitchFamily="34" charset="0"/>
              </a:endParaRPr>
            </a:p>
          </p:txBody>
        </p:sp>
        <p:sp>
          <p:nvSpPr>
            <p:cNvPr id="15" name="Right Arrow 14"/>
            <p:cNvSpPr/>
            <p:nvPr/>
          </p:nvSpPr>
          <p:spPr bwMode="white">
            <a:xfrm rot="16200000">
              <a:off x="-1177590" y="6047374"/>
              <a:ext cx="708028" cy="610405"/>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20" name="TextBox 19"/>
            <p:cNvSpPr txBox="1"/>
            <p:nvPr/>
          </p:nvSpPr>
          <p:spPr bwMode="white">
            <a:xfrm>
              <a:off x="-1335314" y="5472414"/>
              <a:ext cx="1885950" cy="523220"/>
            </a:xfrm>
            <a:prstGeom prst="rect">
              <a:avLst/>
            </a:prstGeom>
            <a:noFill/>
          </p:spPr>
          <p:txBody>
            <a:bodyPr wrap="square" lIns="91440" tIns="0" rIns="0" bIns="0" rtlCol="0">
              <a:spAutoFit/>
            </a:bodyPr>
            <a:lstStyle/>
            <a:p>
              <a:r>
                <a:rPr lang="en-US" sz="3400" spc="-300" dirty="0">
                  <a:gradFill>
                    <a:gsLst>
                      <a:gs pos="99000">
                        <a:schemeClr val="tx2"/>
                      </a:gs>
                      <a:gs pos="0">
                        <a:schemeClr val="tx2"/>
                      </a:gs>
                    </a:gsLst>
                    <a:lin ang="5400000" scaled="0"/>
                  </a:gradFill>
                  <a:latin typeface="+mj-lt"/>
                </a:rPr>
                <a:t>16.8%</a:t>
              </a:r>
            </a:p>
          </p:txBody>
        </p:sp>
      </p:grpSp>
      <p:grpSp>
        <p:nvGrpSpPr>
          <p:cNvPr id="28" name="Group 4"/>
          <p:cNvGrpSpPr/>
          <p:nvPr/>
        </p:nvGrpSpPr>
        <p:grpSpPr>
          <a:xfrm>
            <a:off x="-19849182" y="3975566"/>
            <a:ext cx="7292918" cy="2899194"/>
            <a:chOff x="764172" y="1780021"/>
            <a:chExt cx="7292918" cy="3869914"/>
          </a:xfrm>
        </p:grpSpPr>
        <p:sp>
          <p:nvSpPr>
            <p:cNvPr id="29" name="Rectangle 28"/>
            <p:cNvSpPr/>
            <p:nvPr/>
          </p:nvSpPr>
          <p:spPr bwMode="auto">
            <a:xfrm rot="16200000">
              <a:off x="1059959" y="3828055"/>
              <a:ext cx="2985220" cy="658539"/>
            </a:xfrm>
            <a:prstGeom prst="rect">
              <a:avLst/>
            </a:prstGeom>
            <a:solidFill>
              <a:srgbClr val="D4D4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6647943" y="1780021"/>
              <a:ext cx="1409147" cy="3860367"/>
            </a:xfrm>
            <a:prstGeom prst="rect">
              <a:avLst/>
            </a:prstGeom>
            <a:solidFill>
              <a:srgbClr val="A1A1A1"/>
            </a:solidFill>
            <a:ln>
              <a:solidFill>
                <a:srgbClr val="A1A1A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80000"/>
                </a:lnSpc>
                <a:spcBef>
                  <a:spcPct val="0"/>
                </a:spcBef>
                <a:spcAft>
                  <a:spcPct val="0"/>
                </a:spcAft>
              </a:pPr>
              <a:r>
                <a:rPr 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Brand 2</a:t>
              </a:r>
              <a:endParaRPr lang="en-US" sz="1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 name="Rectangle 30"/>
            <p:cNvSpPr/>
            <p:nvPr/>
          </p:nvSpPr>
          <p:spPr bwMode="auto">
            <a:xfrm rot="16200000">
              <a:off x="1630120" y="3664837"/>
              <a:ext cx="3311655" cy="658539"/>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45720" tIns="45720" rIns="45720" bIns="45720" numCol="1" spcCol="0" rtlCol="0" fromWordArt="0" anchor="b" anchorCtr="1" forceAA="0" compatLnSpc="1">
              <a:prstTxWarp prst="textNoShape">
                <a:avLst/>
              </a:prstTxWarp>
              <a:noAutofit/>
            </a:bodyPr>
            <a:lstStyle/>
            <a:p>
              <a:pPr algn="ctr" defTabSz="914099" fontAlgn="base">
                <a:spcBef>
                  <a:spcPct val="0"/>
                </a:spcBef>
                <a:spcAft>
                  <a:spcPct val="0"/>
                </a:spcAft>
              </a:pPr>
              <a:endParaRPr lang="en-US" b="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2" name="Rectangle 31"/>
            <p:cNvSpPr/>
            <p:nvPr/>
          </p:nvSpPr>
          <p:spPr bwMode="auto">
            <a:xfrm>
              <a:off x="5157714" y="1780022"/>
              <a:ext cx="1409147" cy="1878374"/>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80000"/>
                </a:lnSpc>
                <a:spcBef>
                  <a:spcPct val="0"/>
                </a:spcBef>
                <a:spcAft>
                  <a:spcPct val="0"/>
                </a:spcAft>
              </a:pPr>
              <a:r>
                <a:rPr 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Brand 1</a:t>
              </a:r>
              <a:endParaRPr lang="en-US" sz="1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3" name="Rectangle 32"/>
            <p:cNvSpPr/>
            <p:nvPr/>
          </p:nvSpPr>
          <p:spPr bwMode="auto">
            <a:xfrm>
              <a:off x="5157714" y="3766614"/>
              <a:ext cx="1409147" cy="1878374"/>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lnSpc>
                  <a:spcPct val="80000"/>
                </a:lnSpc>
                <a:spcBef>
                  <a:spcPct val="0"/>
                </a:spcBef>
                <a:spcAft>
                  <a:spcPct val="0"/>
                </a:spcAft>
              </a:pPr>
              <a:r>
                <a:rPr lang="en-US" sz="1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rPr>
                <a:t>Brand </a:t>
              </a:r>
              <a:r>
                <a:rPr lang="en-US" sz="14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3</a:t>
              </a:r>
              <a:endParaRPr lang="en-US" sz="14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4" name="Rectangle 33"/>
            <p:cNvSpPr/>
            <p:nvPr/>
          </p:nvSpPr>
          <p:spPr bwMode="auto">
            <a:xfrm rot="16200000">
              <a:off x="259979" y="3761452"/>
              <a:ext cx="3118424" cy="658539"/>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p>
              <a:pPr defTabSz="914099" fontAlgn="base">
                <a:spcBef>
                  <a:spcPct val="0"/>
                </a:spcBef>
                <a:spcAft>
                  <a:spcPct val="0"/>
                </a:spcAft>
              </a:pPr>
              <a:endParaRPr lang="en-US"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5" name="Right Arrow 34"/>
            <p:cNvSpPr/>
            <p:nvPr/>
          </p:nvSpPr>
          <p:spPr bwMode="white">
            <a:xfrm rot="16200000">
              <a:off x="5900148" y="3550980"/>
              <a:ext cx="3568411" cy="610405"/>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6" name="TextBox 35"/>
            <p:cNvSpPr txBox="1"/>
            <p:nvPr/>
          </p:nvSpPr>
          <p:spPr bwMode="white">
            <a:xfrm>
              <a:off x="6671635" y="3259570"/>
              <a:ext cx="1041301" cy="671874"/>
            </a:xfrm>
            <a:prstGeom prst="rect">
              <a:avLst/>
            </a:prstGeom>
            <a:noFill/>
          </p:spPr>
          <p:txBody>
            <a:bodyPr wrap="square" lIns="0" tIns="0" rIns="0" bIns="0" rtlCol="0">
              <a:spAutoFit/>
            </a:bodyPr>
            <a:lstStyle/>
            <a:p>
              <a:r>
                <a:rPr lang="en-US" sz="3600" spc="-300" dirty="0" smtClean="0">
                  <a:gradFill>
                    <a:gsLst>
                      <a:gs pos="0">
                        <a:srgbClr val="FBFBFB"/>
                      </a:gs>
                      <a:gs pos="86000">
                        <a:srgbClr val="FBFBFB"/>
                      </a:gs>
                    </a:gsLst>
                    <a:lin ang="5400000" scaled="0"/>
                  </a:gradFill>
                  <a:latin typeface="+mj-lt"/>
                </a:rPr>
                <a:t>58%</a:t>
              </a:r>
            </a:p>
          </p:txBody>
        </p:sp>
        <p:sp>
          <p:nvSpPr>
            <p:cNvPr id="37" name="Right Arrow 36"/>
            <p:cNvSpPr/>
            <p:nvPr/>
          </p:nvSpPr>
          <p:spPr bwMode="white">
            <a:xfrm rot="16200000">
              <a:off x="5570407" y="2785605"/>
              <a:ext cx="1135178" cy="610405"/>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38" name="TextBox 37"/>
            <p:cNvSpPr txBox="1"/>
            <p:nvPr/>
          </p:nvSpPr>
          <p:spPr bwMode="white">
            <a:xfrm>
              <a:off x="5176461" y="3769936"/>
              <a:ext cx="841705" cy="671874"/>
            </a:xfrm>
            <a:prstGeom prst="rect">
              <a:avLst/>
            </a:prstGeom>
            <a:noFill/>
          </p:spPr>
          <p:txBody>
            <a:bodyPr wrap="square" lIns="0" tIns="0" rIns="0" bIns="0" rtlCol="0">
              <a:spAutoFit/>
            </a:bodyPr>
            <a:lstStyle/>
            <a:p>
              <a:r>
                <a:rPr lang="en-US" sz="3600" spc="-300" dirty="0">
                  <a:gradFill>
                    <a:gsLst>
                      <a:gs pos="0">
                        <a:srgbClr val="FBFBFB"/>
                      </a:gs>
                      <a:gs pos="86000">
                        <a:srgbClr val="FBFBFB"/>
                      </a:gs>
                    </a:gsLst>
                    <a:lin ang="5400000" scaled="0"/>
                  </a:gradFill>
                  <a:latin typeface="+mj-lt"/>
                </a:rPr>
                <a:t>19%</a:t>
              </a:r>
            </a:p>
          </p:txBody>
        </p:sp>
        <p:sp>
          <p:nvSpPr>
            <p:cNvPr id="39" name="Right Arrow 38"/>
            <p:cNvSpPr/>
            <p:nvPr/>
          </p:nvSpPr>
          <p:spPr bwMode="white">
            <a:xfrm rot="16200000">
              <a:off x="5454172" y="4655960"/>
              <a:ext cx="1367652" cy="610405"/>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40" name="Rectangle 39"/>
            <p:cNvSpPr/>
            <p:nvPr/>
          </p:nvSpPr>
          <p:spPr bwMode="auto">
            <a:xfrm rot="16200000">
              <a:off x="2736448" y="4408030"/>
              <a:ext cx="2202553"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IBM</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1" name="Rectangle 40"/>
            <p:cNvSpPr/>
            <p:nvPr/>
          </p:nvSpPr>
          <p:spPr bwMode="auto">
            <a:xfrm rot="16200000">
              <a:off x="3527758" y="4834234"/>
              <a:ext cx="1350146"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Oracle</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2" name="TextBox 41"/>
            <p:cNvSpPr txBox="1"/>
            <p:nvPr/>
          </p:nvSpPr>
          <p:spPr bwMode="white">
            <a:xfrm>
              <a:off x="5176461" y="1783344"/>
              <a:ext cx="841705" cy="671874"/>
            </a:xfrm>
            <a:prstGeom prst="rect">
              <a:avLst/>
            </a:prstGeom>
            <a:noFill/>
          </p:spPr>
          <p:txBody>
            <a:bodyPr wrap="square" lIns="0" tIns="0" rIns="0" bIns="0" rtlCol="0">
              <a:spAutoFit/>
            </a:bodyPr>
            <a:lstStyle/>
            <a:p>
              <a:r>
                <a:rPr lang="en-US" sz="3600" spc="-300" dirty="0">
                  <a:gradFill>
                    <a:gsLst>
                      <a:gs pos="0">
                        <a:srgbClr val="FBFBFB"/>
                      </a:gs>
                      <a:gs pos="86000">
                        <a:srgbClr val="FBFBFB"/>
                      </a:gs>
                    </a:gsLst>
                    <a:lin ang="5400000" scaled="0"/>
                  </a:gradFill>
                  <a:latin typeface="+mj-lt"/>
                </a:rPr>
                <a:t>13%</a:t>
              </a:r>
            </a:p>
          </p:txBody>
        </p:sp>
        <p:sp>
          <p:nvSpPr>
            <p:cNvPr id="43" name="Rectangle 42"/>
            <p:cNvSpPr/>
            <p:nvPr/>
          </p:nvSpPr>
          <p:spPr bwMode="white">
            <a:xfrm>
              <a:off x="2961481" y="2359664"/>
              <a:ext cx="635110" cy="373264"/>
            </a:xfrm>
            <a:prstGeom prst="rect">
              <a:avLst/>
            </a:prstGeom>
          </p:spPr>
          <p:txBody>
            <a:bodyPr wrap="none">
              <a:spAutoFit/>
            </a:bodyPr>
            <a:lstStyle/>
            <a:p>
              <a:pPr algn="ctr" defTabSz="914099" fontAlgn="base">
                <a:spcBef>
                  <a:spcPct val="0"/>
                </a:spcBef>
                <a:spcAft>
                  <a:spcPct val="0"/>
                </a:spcAft>
              </a:pPr>
              <a:r>
                <a:rPr lang="en-US" sz="1400" dirty="0">
                  <a:gradFill>
                    <a:gsLst>
                      <a:gs pos="0">
                        <a:srgbClr val="FFFFFF"/>
                      </a:gs>
                      <a:gs pos="100000">
                        <a:srgbClr val="FFFFFF"/>
                      </a:gs>
                    </a:gsLst>
                    <a:lin ang="5400000" scaled="0"/>
                  </a:gradFill>
                  <a:latin typeface="Segoe UI" pitchFamily="34" charset="0"/>
                  <a:ea typeface="Segoe UI" pitchFamily="34" charset="0"/>
                  <a:cs typeface="Segoe UI" pitchFamily="34" charset="0"/>
                </a:rPr>
                <a:t>140M</a:t>
              </a:r>
            </a:p>
          </p:txBody>
        </p:sp>
        <p:sp>
          <p:nvSpPr>
            <p:cNvPr id="44" name="Rectangle 43"/>
            <p:cNvSpPr/>
            <p:nvPr/>
          </p:nvSpPr>
          <p:spPr bwMode="white">
            <a:xfrm>
              <a:off x="1501950" y="2549108"/>
              <a:ext cx="635110" cy="373264"/>
            </a:xfrm>
            <a:prstGeom prst="rect">
              <a:avLst/>
            </a:prstGeom>
          </p:spPr>
          <p:txBody>
            <a:bodyPr wrap="none">
              <a:spAutoFit/>
            </a:bodyPr>
            <a:lstStyle/>
            <a:p>
              <a:pPr algn="ctr" defTabSz="914099" fontAlgn="base">
                <a:spcBef>
                  <a:spcPct val="0"/>
                </a:spcBef>
                <a:spcAft>
                  <a:spcPct val="0"/>
                </a:spcAft>
              </a:pPr>
              <a:r>
                <a:rPr lang="en-US" sz="1400" dirty="0">
                  <a:gradFill>
                    <a:gsLst>
                      <a:gs pos="0">
                        <a:srgbClr val="FFFFFF"/>
                      </a:gs>
                      <a:gs pos="100000">
                        <a:srgbClr val="FFFFFF"/>
                      </a:gs>
                    </a:gsLst>
                    <a:lin ang="5400000" scaled="0"/>
                  </a:gradFill>
                  <a:latin typeface="Segoe UI" pitchFamily="34" charset="0"/>
                  <a:ea typeface="Segoe UI" pitchFamily="34" charset="0"/>
                  <a:cs typeface="Segoe UI" pitchFamily="34" charset="0"/>
                </a:rPr>
                <a:t>130M</a:t>
              </a:r>
            </a:p>
          </p:txBody>
        </p:sp>
        <p:sp>
          <p:nvSpPr>
            <p:cNvPr id="45" name="Rectangle 44"/>
            <p:cNvSpPr/>
            <p:nvPr/>
          </p:nvSpPr>
          <p:spPr bwMode="white">
            <a:xfrm>
              <a:off x="2230019" y="2677649"/>
              <a:ext cx="635110" cy="373264"/>
            </a:xfrm>
            <a:prstGeom prst="rect">
              <a:avLst/>
            </a:prstGeom>
          </p:spPr>
          <p:txBody>
            <a:bodyPr wrap="none">
              <a:spAutoFit/>
            </a:bodyPr>
            <a:lstStyle/>
            <a:p>
              <a:pPr algn="ctr" defTabSz="914099" fontAlgn="base">
                <a:spcBef>
                  <a:spcPct val="0"/>
                </a:spcBef>
                <a:spcAft>
                  <a:spcPct val="0"/>
                </a:spcAft>
              </a:pPr>
              <a:r>
                <a:rPr lang="en-US" sz="1400" dirty="0">
                  <a:gradFill>
                    <a:gsLst>
                      <a:gs pos="0">
                        <a:srgbClr val="FFFFFF"/>
                      </a:gs>
                      <a:gs pos="100000">
                        <a:srgbClr val="FFFFFF"/>
                      </a:gs>
                    </a:gsLst>
                    <a:lin ang="5400000" scaled="0"/>
                  </a:gradFill>
                  <a:latin typeface="Segoe UI" pitchFamily="34" charset="0"/>
                  <a:ea typeface="Segoe UI" pitchFamily="34" charset="0"/>
                  <a:cs typeface="Segoe UI" pitchFamily="34" charset="0"/>
                </a:rPr>
                <a:t>125M</a:t>
              </a:r>
            </a:p>
          </p:txBody>
        </p:sp>
        <p:sp>
          <p:nvSpPr>
            <p:cNvPr id="46" name="Rectangle 45"/>
            <p:cNvSpPr/>
            <p:nvPr/>
          </p:nvSpPr>
          <p:spPr bwMode="auto">
            <a:xfrm rot="16200000">
              <a:off x="712948" y="4958221"/>
              <a:ext cx="1102173"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Cisco</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7" name="Rectangle 46"/>
            <p:cNvSpPr/>
            <p:nvPr/>
          </p:nvSpPr>
          <p:spPr bwMode="auto">
            <a:xfrm rot="16200000">
              <a:off x="225850" y="4830360"/>
              <a:ext cx="1357895"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VMWare</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8" name="Rectangle 47"/>
            <p:cNvSpPr/>
            <p:nvPr/>
          </p:nvSpPr>
          <p:spPr bwMode="auto">
            <a:xfrm rot="16200000">
              <a:off x="4532911" y="5109176"/>
              <a:ext cx="800263"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Other</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9" name="Rectangle 48"/>
            <p:cNvSpPr/>
            <p:nvPr/>
          </p:nvSpPr>
          <p:spPr bwMode="auto">
            <a:xfrm rot="16200000">
              <a:off x="4074968" y="5016339"/>
              <a:ext cx="985937" cy="281251"/>
            </a:xfrm>
            <a:prstGeom prst="rect">
              <a:avLst/>
            </a:prstGeom>
            <a:solidFill>
              <a:srgbClr val="66666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defTabSz="914099" fontAlgn="base">
                <a:spcBef>
                  <a:spcPct val="0"/>
                </a:spcBef>
                <a:spcAft>
                  <a:spcPct val="0"/>
                </a:spcAft>
              </a:pPr>
              <a:r>
                <a:rPr lang="en-US" sz="1100" spc="-50"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Apple</a:t>
              </a:r>
              <a:endParaRPr lang="en-US" sz="1100"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sp>
        <p:nvSpPr>
          <p:cNvPr id="50" name="Rectangle 49"/>
          <p:cNvSpPr/>
          <p:nvPr/>
        </p:nvSpPr>
        <p:spPr>
          <a:xfrm>
            <a:off x="4619625" y="1719263"/>
            <a:ext cx="4124710" cy="4616450"/>
          </a:xfrm>
          <a:prstGeom prst="rect">
            <a:avLst/>
          </a:prstGeom>
          <a:solidFill>
            <a:schemeClr val="bg2">
              <a:lumMod val="9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graphicFrame>
        <p:nvGraphicFramePr>
          <p:cNvPr id="51" name="Chart 50"/>
          <p:cNvGraphicFramePr/>
          <p:nvPr>
            <p:extLst>
              <p:ext uri="{D42A27DB-BD31-4B8C-83A1-F6EECF244321}">
                <p14:modId xmlns:p14="http://schemas.microsoft.com/office/powerpoint/2010/main" val="676935679"/>
              </p:ext>
            </p:extLst>
          </p:nvPr>
        </p:nvGraphicFramePr>
        <p:xfrm>
          <a:off x="4757830" y="2428435"/>
          <a:ext cx="4489580" cy="3195639"/>
        </p:xfrm>
        <a:graphic>
          <a:graphicData uri="http://schemas.openxmlformats.org/drawingml/2006/chart">
            <c:chart xmlns:c="http://schemas.openxmlformats.org/drawingml/2006/chart" xmlns:r="http://schemas.openxmlformats.org/officeDocument/2006/relationships" r:id="rId2"/>
          </a:graphicData>
        </a:graphic>
      </p:graphicFrame>
      <p:sp>
        <p:nvSpPr>
          <p:cNvPr id="66" name="Text Placeholder 4"/>
          <p:cNvSpPr txBox="1">
            <a:spLocks/>
          </p:cNvSpPr>
          <p:nvPr/>
        </p:nvSpPr>
        <p:spPr>
          <a:xfrm>
            <a:off x="4681916" y="1719263"/>
            <a:ext cx="3957888" cy="551465"/>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3"/>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3"/>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3"/>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3"/>
              </a:buBlip>
              <a:defRPr sz="1400">
                <a:solidFill>
                  <a:schemeClr val="tx1"/>
                </a:solidFill>
                <a:latin typeface="+mn-lt"/>
                <a:cs typeface="+mn-cs"/>
              </a:defRPr>
            </a:lvl9pPr>
          </a:lstStyle>
          <a:p>
            <a:pPr marL="0" indent="0">
              <a:buClr>
                <a:srgbClr val="557EB9"/>
              </a:buClr>
              <a:buSzPct val="90000"/>
              <a:buNone/>
              <a:defRPr/>
            </a:pPr>
            <a:r>
              <a:rPr lang="en-US" sz="1400" b="1" kern="0" dirty="0">
                <a:gradFill>
                  <a:gsLst>
                    <a:gs pos="100000">
                      <a:schemeClr val="accent5"/>
                    </a:gs>
                    <a:gs pos="1000">
                      <a:schemeClr val="accent5"/>
                    </a:gs>
                  </a:gsLst>
                  <a:lin ang="5400000" scaled="0"/>
                </a:gradFill>
              </a:rPr>
              <a:t>US Retail </a:t>
            </a:r>
            <a:r>
              <a:rPr lang="en-US" sz="1400" b="1" kern="0" dirty="0" err="1">
                <a:gradFill>
                  <a:gsLst>
                    <a:gs pos="100000">
                      <a:schemeClr val="accent5"/>
                    </a:gs>
                    <a:gs pos="1000">
                      <a:schemeClr val="accent5"/>
                    </a:gs>
                  </a:gsLst>
                  <a:lin ang="5400000" scaled="0"/>
                </a:gradFill>
              </a:rPr>
              <a:t>e</a:t>
            </a:r>
            <a:r>
              <a:rPr lang="en-US" sz="1400" b="1" kern="0" dirty="0" err="1" smtClean="0">
                <a:gradFill>
                  <a:gsLst>
                    <a:gs pos="100000">
                      <a:schemeClr val="accent5"/>
                    </a:gs>
                    <a:gs pos="1000">
                      <a:schemeClr val="accent5"/>
                    </a:gs>
                  </a:gsLst>
                  <a:lin ang="5400000" scaled="0"/>
                </a:gradFill>
              </a:rPr>
              <a:t>Commerce</a:t>
            </a:r>
            <a:r>
              <a:rPr lang="en-US" sz="1400" b="1" kern="0" dirty="0" smtClean="0">
                <a:gradFill>
                  <a:gsLst>
                    <a:gs pos="100000">
                      <a:schemeClr val="accent5"/>
                    </a:gs>
                    <a:gs pos="1000">
                      <a:schemeClr val="accent5"/>
                    </a:gs>
                  </a:gsLst>
                  <a:lin ang="5400000" scaled="0"/>
                </a:gradFill>
              </a:rPr>
              <a:t> Holiday Season Sales</a:t>
            </a:r>
            <a:r>
              <a:rPr lang="en-US" sz="1400" b="1" kern="0" dirty="0">
                <a:gradFill>
                  <a:gsLst>
                    <a:gs pos="100000">
                      <a:schemeClr val="accent5"/>
                    </a:gs>
                    <a:gs pos="1000">
                      <a:schemeClr val="accent5"/>
                    </a:gs>
                  </a:gsLst>
                  <a:lin ang="5400000" scaled="0"/>
                </a:gradFill>
              </a:rPr>
              <a:t>, </a:t>
            </a:r>
            <a:r>
              <a:rPr lang="en-US" sz="1400" b="1" kern="0" dirty="0" smtClean="0">
                <a:gradFill>
                  <a:gsLst>
                    <a:gs pos="100000">
                      <a:schemeClr val="accent5"/>
                    </a:gs>
                    <a:gs pos="1000">
                      <a:schemeClr val="accent5"/>
                    </a:gs>
                  </a:gsLst>
                  <a:lin ang="5400000" scaled="0"/>
                </a:gradFill>
              </a:rPr>
              <a:t>2007-2012</a:t>
            </a:r>
            <a:endParaRPr kumimoji="0" lang="en-US" sz="1050" b="0" i="0" u="none" strike="noStrike" kern="0" cap="none" normalizeH="0" baseline="30000" noProof="0" dirty="0">
              <a:ln>
                <a:noFill/>
              </a:ln>
              <a:gradFill>
                <a:gsLst>
                  <a:gs pos="100000">
                    <a:schemeClr val="tx1">
                      <a:lumMod val="75000"/>
                      <a:lumOff val="25000"/>
                    </a:schemeClr>
                  </a:gs>
                  <a:gs pos="1000">
                    <a:schemeClr val="tx1">
                      <a:lumMod val="75000"/>
                      <a:lumOff val="25000"/>
                    </a:schemeClr>
                  </a:gs>
                </a:gsLst>
                <a:lin ang="5400000" scaled="0"/>
              </a:gradFill>
              <a:effectLst/>
              <a:uLnTx/>
              <a:uFillTx/>
            </a:endParaRPr>
          </a:p>
        </p:txBody>
      </p:sp>
      <p:grpSp>
        <p:nvGrpSpPr>
          <p:cNvPr id="67" name="Group 66"/>
          <p:cNvGrpSpPr/>
          <p:nvPr/>
        </p:nvGrpSpPr>
        <p:grpSpPr>
          <a:xfrm>
            <a:off x="5134174" y="5504838"/>
            <a:ext cx="2320832" cy="323164"/>
            <a:chOff x="6198764" y="2746424"/>
            <a:chExt cx="1380423" cy="192218"/>
          </a:xfrm>
        </p:grpSpPr>
        <p:sp>
          <p:nvSpPr>
            <p:cNvPr id="68" name="Rectangle 67"/>
            <p:cNvSpPr/>
            <p:nvPr/>
          </p:nvSpPr>
          <p:spPr bwMode="auto">
            <a:xfrm>
              <a:off x="6198764" y="2760186"/>
              <a:ext cx="69115" cy="7315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sz="1050" b="1" spc="-50" dirty="0">
                <a:solidFill>
                  <a:schemeClr val="tx1">
                    <a:alpha val="99000"/>
                  </a:schemeClr>
                </a:solidFill>
                <a:latin typeface="Segoe UI" pitchFamily="34" charset="0"/>
                <a:ea typeface="Segoe UI" pitchFamily="34" charset="0"/>
                <a:cs typeface="Segoe UI" pitchFamily="34" charset="0"/>
              </a:endParaRPr>
            </a:p>
          </p:txBody>
        </p:sp>
        <p:sp>
          <p:nvSpPr>
            <p:cNvPr id="69" name="TextBox 68"/>
            <p:cNvSpPr txBox="1"/>
            <p:nvPr/>
          </p:nvSpPr>
          <p:spPr>
            <a:xfrm>
              <a:off x="6301087" y="2746424"/>
              <a:ext cx="1278100" cy="192218"/>
            </a:xfrm>
            <a:prstGeom prst="rect">
              <a:avLst/>
            </a:prstGeom>
            <a:noFill/>
          </p:spPr>
          <p:txBody>
            <a:bodyPr wrap="square" lIns="0" tIns="0" rIns="0" bIns="0" rtlCol="0">
              <a:spAutoFit/>
            </a:bodyPr>
            <a:lstStyle/>
            <a:p>
              <a:r>
                <a:rPr lang="en-US" sz="1050" dirty="0" smtClean="0">
                  <a:gradFill>
                    <a:gsLst>
                      <a:gs pos="0">
                        <a:schemeClr val="tx2"/>
                      </a:gs>
                      <a:gs pos="100000">
                        <a:schemeClr val="tx2"/>
                      </a:gs>
                    </a:gsLst>
                    <a:lin ang="5400000" scaled="0"/>
                  </a:gradFill>
                  <a:latin typeface="Segoe UI Semibold" pitchFamily="34" charset="0"/>
                </a:rPr>
                <a:t>Retail </a:t>
              </a:r>
              <a:r>
                <a:rPr lang="en-US" sz="1050" dirty="0" err="1" smtClean="0">
                  <a:gradFill>
                    <a:gsLst>
                      <a:gs pos="0">
                        <a:schemeClr val="tx2"/>
                      </a:gs>
                      <a:gs pos="100000">
                        <a:schemeClr val="tx2"/>
                      </a:gs>
                    </a:gsLst>
                    <a:lin ang="5400000" scaled="0"/>
                  </a:gradFill>
                  <a:latin typeface="Segoe UI Semibold" pitchFamily="34" charset="0"/>
                </a:rPr>
                <a:t>eCommerce</a:t>
              </a:r>
              <a:r>
                <a:rPr lang="en-US" sz="1050" dirty="0" smtClean="0">
                  <a:gradFill>
                    <a:gsLst>
                      <a:gs pos="0">
                        <a:schemeClr val="tx2"/>
                      </a:gs>
                      <a:gs pos="100000">
                        <a:schemeClr val="tx2"/>
                      </a:gs>
                    </a:gsLst>
                    <a:lin ang="5400000" scaled="0"/>
                  </a:gradFill>
                  <a:latin typeface="Segoe UI Semibold" pitchFamily="34" charset="0"/>
                </a:rPr>
                <a:t> </a:t>
              </a:r>
              <a:r>
                <a:rPr lang="en-US" sz="1050" dirty="0" smtClean="0">
                  <a:gradFill>
                    <a:gsLst>
                      <a:gs pos="0">
                        <a:schemeClr val="tx2"/>
                      </a:gs>
                      <a:gs pos="100000">
                        <a:schemeClr val="tx2"/>
                      </a:gs>
                    </a:gsLst>
                    <a:lin ang="5400000" scaled="0"/>
                  </a:gradFill>
                  <a:latin typeface="Segoe UI Semibold" pitchFamily="34" charset="0"/>
                </a:rPr>
                <a:t>sales</a:t>
              </a:r>
            </a:p>
            <a:p>
              <a:pPr lvl="0"/>
              <a:r>
                <a:rPr lang="en-US" sz="1050" kern="0" dirty="0">
                  <a:gradFill>
                    <a:gsLst>
                      <a:gs pos="100000">
                        <a:schemeClr val="tx1">
                          <a:lumMod val="75000"/>
                          <a:lumOff val="25000"/>
                        </a:schemeClr>
                      </a:gs>
                      <a:gs pos="1000">
                        <a:schemeClr val="tx1">
                          <a:lumMod val="75000"/>
                          <a:lumOff val="25000"/>
                        </a:schemeClr>
                      </a:gs>
                    </a:gsLst>
                    <a:lin ang="5400000" scaled="0"/>
                  </a:gradFill>
                </a:rPr>
                <a:t>(in billions</a:t>
              </a:r>
              <a:r>
                <a:rPr lang="en-US" sz="1050" kern="0" dirty="0" smtClean="0">
                  <a:gradFill>
                    <a:gsLst>
                      <a:gs pos="100000">
                        <a:schemeClr val="tx1">
                          <a:lumMod val="75000"/>
                          <a:lumOff val="25000"/>
                        </a:schemeClr>
                      </a:gs>
                      <a:gs pos="1000">
                        <a:schemeClr val="tx1">
                          <a:lumMod val="75000"/>
                          <a:lumOff val="25000"/>
                        </a:schemeClr>
                      </a:gs>
                    </a:gsLst>
                    <a:lin ang="5400000" scaled="0"/>
                  </a:gradFill>
                </a:rPr>
                <a:t>)</a:t>
              </a:r>
              <a:endParaRPr lang="en-US" sz="1050" kern="0" baseline="30000" dirty="0">
                <a:gradFill>
                  <a:gsLst>
                    <a:gs pos="100000">
                      <a:schemeClr val="tx1">
                        <a:lumMod val="75000"/>
                        <a:lumOff val="25000"/>
                      </a:schemeClr>
                    </a:gs>
                    <a:gs pos="1000">
                      <a:schemeClr val="tx1">
                        <a:lumMod val="75000"/>
                        <a:lumOff val="25000"/>
                      </a:schemeClr>
                    </a:gs>
                  </a:gsLst>
                  <a:lin ang="5400000" scaled="0"/>
                </a:gradFill>
              </a:endParaRPr>
            </a:p>
          </p:txBody>
        </p:sp>
      </p:grpSp>
      <p:grpSp>
        <p:nvGrpSpPr>
          <p:cNvPr id="70" name="Group 69"/>
          <p:cNvGrpSpPr/>
          <p:nvPr/>
        </p:nvGrpSpPr>
        <p:grpSpPr>
          <a:xfrm>
            <a:off x="7464685" y="5504837"/>
            <a:ext cx="816545" cy="161582"/>
            <a:chOff x="7089522" y="2746424"/>
            <a:chExt cx="485678" cy="96109"/>
          </a:xfrm>
        </p:grpSpPr>
        <p:sp>
          <p:nvSpPr>
            <p:cNvPr id="71" name="TextBox 70"/>
            <p:cNvSpPr txBox="1"/>
            <p:nvPr/>
          </p:nvSpPr>
          <p:spPr>
            <a:xfrm>
              <a:off x="7187312" y="2746424"/>
              <a:ext cx="387888" cy="96109"/>
            </a:xfrm>
            <a:prstGeom prst="rect">
              <a:avLst/>
            </a:prstGeom>
            <a:noFill/>
          </p:spPr>
          <p:txBody>
            <a:bodyPr wrap="square" lIns="0" tIns="0" rIns="0" bIns="0" rtlCol="0">
              <a:spAutoFit/>
            </a:bodyPr>
            <a:lstStyle/>
            <a:p>
              <a:r>
                <a:rPr lang="en-US" sz="1050" dirty="0" smtClean="0">
                  <a:gradFill>
                    <a:gsLst>
                      <a:gs pos="0">
                        <a:schemeClr val="tx2"/>
                      </a:gs>
                      <a:gs pos="100000">
                        <a:schemeClr val="tx2"/>
                      </a:gs>
                    </a:gsLst>
                    <a:lin ang="5400000" scaled="0"/>
                  </a:gradFill>
                  <a:latin typeface="Segoe UI Semibold" pitchFamily="34" charset="0"/>
                </a:rPr>
                <a:t>% change</a:t>
              </a:r>
              <a:endParaRPr lang="en-US" sz="1050" dirty="0">
                <a:gradFill>
                  <a:gsLst>
                    <a:gs pos="0">
                      <a:schemeClr val="tx2"/>
                    </a:gs>
                    <a:gs pos="100000">
                      <a:schemeClr val="tx2"/>
                    </a:gs>
                  </a:gsLst>
                  <a:lin ang="5400000" scaled="0"/>
                </a:gradFill>
                <a:latin typeface="Segoe UI Semibold" pitchFamily="34" charset="0"/>
              </a:endParaRPr>
            </a:p>
          </p:txBody>
        </p:sp>
        <p:sp>
          <p:nvSpPr>
            <p:cNvPr id="72" name="Rectangle 71"/>
            <p:cNvSpPr/>
            <p:nvPr/>
          </p:nvSpPr>
          <p:spPr bwMode="auto">
            <a:xfrm>
              <a:off x="7089522" y="2760186"/>
              <a:ext cx="69115" cy="731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sz="1050" b="1" spc="-50" dirty="0">
                <a:solidFill>
                  <a:schemeClr val="tx1">
                    <a:alpha val="99000"/>
                  </a:schemeClr>
                </a:solidFill>
                <a:latin typeface="Segoe UI" pitchFamily="34" charset="0"/>
                <a:ea typeface="Segoe UI" pitchFamily="34" charset="0"/>
                <a:cs typeface="Segoe UI" pitchFamily="34" charset="0"/>
              </a:endParaRPr>
            </a:p>
          </p:txBody>
        </p:sp>
      </p:grpSp>
      <p:sp>
        <p:nvSpPr>
          <p:cNvPr id="73" name="TextBox 72"/>
          <p:cNvSpPr txBox="1"/>
          <p:nvPr/>
        </p:nvSpPr>
        <p:spPr>
          <a:xfrm>
            <a:off x="5204085" y="3697288"/>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$31.61</a:t>
            </a:r>
            <a:endParaRPr lang="en-US" sz="850" dirty="0">
              <a:gradFill>
                <a:gsLst>
                  <a:gs pos="0">
                    <a:schemeClr val="tx2"/>
                  </a:gs>
                  <a:gs pos="100000">
                    <a:schemeClr val="tx2"/>
                  </a:gs>
                </a:gsLst>
                <a:lin ang="5400000" scaled="0"/>
              </a:gradFill>
              <a:latin typeface="Segoe UI Semibold" pitchFamily="34" charset="0"/>
            </a:endParaRPr>
          </a:p>
        </p:txBody>
      </p:sp>
      <p:sp>
        <p:nvSpPr>
          <p:cNvPr id="74" name="TextBox 73"/>
          <p:cNvSpPr txBox="1"/>
          <p:nvPr/>
        </p:nvSpPr>
        <p:spPr>
          <a:xfrm>
            <a:off x="5737736" y="3790710"/>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$29</a:t>
            </a:r>
            <a:endParaRPr lang="en-US" sz="850" dirty="0">
              <a:gradFill>
                <a:gsLst>
                  <a:gs pos="0">
                    <a:schemeClr val="tx2"/>
                  </a:gs>
                  <a:gs pos="100000">
                    <a:schemeClr val="tx2"/>
                  </a:gs>
                </a:gsLst>
                <a:lin ang="5400000" scaled="0"/>
              </a:gradFill>
              <a:latin typeface="Segoe UI Semibold" pitchFamily="34" charset="0"/>
            </a:endParaRPr>
          </a:p>
        </p:txBody>
      </p:sp>
      <p:sp>
        <p:nvSpPr>
          <p:cNvPr id="75" name="TextBox 74"/>
          <p:cNvSpPr txBox="1"/>
          <p:nvPr/>
        </p:nvSpPr>
        <p:spPr>
          <a:xfrm>
            <a:off x="6258295" y="3635539"/>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$33.79</a:t>
            </a:r>
            <a:endParaRPr lang="en-US" sz="850" dirty="0">
              <a:gradFill>
                <a:gsLst>
                  <a:gs pos="0">
                    <a:schemeClr val="tx2"/>
                  </a:gs>
                  <a:gs pos="100000">
                    <a:schemeClr val="tx2"/>
                  </a:gs>
                </a:gsLst>
                <a:lin ang="5400000" scaled="0"/>
              </a:gradFill>
              <a:latin typeface="Segoe UI Semibold" pitchFamily="34" charset="0"/>
            </a:endParaRPr>
          </a:p>
        </p:txBody>
      </p:sp>
      <p:sp>
        <p:nvSpPr>
          <p:cNvPr id="76" name="TextBox 75"/>
          <p:cNvSpPr txBox="1"/>
          <p:nvPr/>
        </p:nvSpPr>
        <p:spPr>
          <a:xfrm>
            <a:off x="6784207" y="3419146"/>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$40.04</a:t>
            </a:r>
            <a:endParaRPr lang="en-US" sz="850" dirty="0">
              <a:gradFill>
                <a:gsLst>
                  <a:gs pos="0">
                    <a:schemeClr val="tx2"/>
                  </a:gs>
                  <a:gs pos="100000">
                    <a:schemeClr val="tx2"/>
                  </a:gs>
                </a:gsLst>
                <a:lin ang="5400000" scaled="0"/>
              </a:gradFill>
              <a:latin typeface="Segoe UI Semibold" pitchFamily="34" charset="0"/>
            </a:endParaRPr>
          </a:p>
        </p:txBody>
      </p:sp>
      <p:sp>
        <p:nvSpPr>
          <p:cNvPr id="77" name="TextBox 76"/>
          <p:cNvSpPr txBox="1"/>
          <p:nvPr/>
        </p:nvSpPr>
        <p:spPr>
          <a:xfrm>
            <a:off x="7301109" y="3187913"/>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$46.63</a:t>
            </a:r>
            <a:endParaRPr lang="en-US" sz="850" dirty="0">
              <a:gradFill>
                <a:gsLst>
                  <a:gs pos="0">
                    <a:schemeClr val="tx2"/>
                  </a:gs>
                  <a:gs pos="100000">
                    <a:schemeClr val="tx2"/>
                  </a:gs>
                </a:gsLst>
                <a:lin ang="5400000" scaled="0"/>
              </a:gradFill>
              <a:latin typeface="Segoe UI Semibold" pitchFamily="34" charset="0"/>
            </a:endParaRPr>
          </a:p>
        </p:txBody>
      </p:sp>
      <p:sp>
        <p:nvSpPr>
          <p:cNvPr id="78" name="TextBox 77"/>
          <p:cNvSpPr txBox="1"/>
          <p:nvPr/>
        </p:nvSpPr>
        <p:spPr>
          <a:xfrm>
            <a:off x="7822608" y="2919106"/>
            <a:ext cx="385155" cy="130805"/>
          </a:xfrm>
          <a:prstGeom prst="rect">
            <a:avLst/>
          </a:prstGeom>
          <a:noFill/>
        </p:spPr>
        <p:txBody>
          <a:bodyPr wrap="square" lIns="0" tIns="0" rIns="0" bIns="0" rtlCol="0">
            <a:spAutoFit/>
          </a:bodyPr>
          <a:lstStyle/>
          <a:p>
            <a:pPr algn="ctr"/>
            <a:r>
              <a:rPr lang="en-US" sz="850" dirty="0" smtClean="0">
                <a:gradFill>
                  <a:gsLst>
                    <a:gs pos="0">
                      <a:schemeClr val="tx2"/>
                    </a:gs>
                    <a:gs pos="100000">
                      <a:schemeClr val="tx2"/>
                    </a:gs>
                  </a:gsLst>
                  <a:lin ang="5400000" scaled="0"/>
                </a:gradFill>
                <a:latin typeface="Segoe UI Semibold" pitchFamily="34" charset="0"/>
              </a:rPr>
              <a:t>$54.47</a:t>
            </a:r>
            <a:endParaRPr lang="en-US" sz="850" dirty="0">
              <a:gradFill>
                <a:gsLst>
                  <a:gs pos="0">
                    <a:schemeClr val="tx2"/>
                  </a:gs>
                  <a:gs pos="100000">
                    <a:schemeClr val="tx2"/>
                  </a:gs>
                </a:gsLst>
                <a:lin ang="5400000" scaled="0"/>
              </a:gradFill>
              <a:latin typeface="Segoe UI Semibold" pitchFamily="34" charset="0"/>
            </a:endParaRPr>
          </a:p>
        </p:txBody>
      </p:sp>
      <p:grpSp>
        <p:nvGrpSpPr>
          <p:cNvPr id="91" name="Group 90"/>
          <p:cNvGrpSpPr/>
          <p:nvPr/>
        </p:nvGrpSpPr>
        <p:grpSpPr>
          <a:xfrm>
            <a:off x="5197640" y="4168181"/>
            <a:ext cx="3051550" cy="123111"/>
            <a:chOff x="5246630" y="4168170"/>
            <a:chExt cx="2620689" cy="73458"/>
          </a:xfrm>
        </p:grpSpPr>
        <p:sp>
          <p:nvSpPr>
            <p:cNvPr id="80" name="TextBox 79"/>
            <p:cNvSpPr txBox="1"/>
            <p:nvPr/>
          </p:nvSpPr>
          <p:spPr>
            <a:xfrm>
              <a:off x="5246630"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19.8%</a:t>
              </a:r>
              <a:endParaRPr lang="en-US" sz="800" dirty="0">
                <a:gradFill>
                  <a:gsLst>
                    <a:gs pos="0">
                      <a:schemeClr val="bg1"/>
                    </a:gs>
                    <a:gs pos="100000">
                      <a:schemeClr val="bg1"/>
                    </a:gs>
                  </a:gsLst>
                  <a:lin ang="5400000" scaled="0"/>
                </a:gradFill>
                <a:latin typeface="Segoe UI Semibold" pitchFamily="34" charset="0"/>
              </a:endParaRPr>
            </a:p>
          </p:txBody>
        </p:sp>
        <p:sp>
          <p:nvSpPr>
            <p:cNvPr id="81" name="TextBox 80"/>
            <p:cNvSpPr txBox="1"/>
            <p:nvPr/>
          </p:nvSpPr>
          <p:spPr>
            <a:xfrm>
              <a:off x="5686212"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-8.2%</a:t>
              </a:r>
              <a:endParaRPr lang="en-US" sz="800" dirty="0">
                <a:gradFill>
                  <a:gsLst>
                    <a:gs pos="0">
                      <a:schemeClr val="bg1"/>
                    </a:gs>
                    <a:gs pos="100000">
                      <a:schemeClr val="bg1"/>
                    </a:gs>
                  </a:gsLst>
                  <a:lin ang="5400000" scaled="0"/>
                </a:gradFill>
                <a:latin typeface="Segoe UI Semibold" pitchFamily="34" charset="0"/>
              </a:endParaRPr>
            </a:p>
          </p:txBody>
        </p:sp>
        <p:sp>
          <p:nvSpPr>
            <p:cNvPr id="82" name="TextBox 81"/>
            <p:cNvSpPr txBox="1"/>
            <p:nvPr/>
          </p:nvSpPr>
          <p:spPr>
            <a:xfrm>
              <a:off x="6129485"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16.5%</a:t>
              </a:r>
              <a:endParaRPr lang="en-US" sz="800" dirty="0">
                <a:gradFill>
                  <a:gsLst>
                    <a:gs pos="0">
                      <a:schemeClr val="bg1"/>
                    </a:gs>
                    <a:gs pos="100000">
                      <a:schemeClr val="bg1"/>
                    </a:gs>
                  </a:gsLst>
                  <a:lin ang="5400000" scaled="0"/>
                </a:gradFill>
                <a:latin typeface="Segoe UI Semibold" pitchFamily="34" charset="0"/>
              </a:endParaRPr>
            </a:p>
          </p:txBody>
        </p:sp>
        <p:sp>
          <p:nvSpPr>
            <p:cNvPr id="83" name="TextBox 82"/>
            <p:cNvSpPr txBox="1"/>
            <p:nvPr/>
          </p:nvSpPr>
          <p:spPr>
            <a:xfrm>
              <a:off x="6572758"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18.5%</a:t>
              </a:r>
              <a:endParaRPr lang="en-US" sz="800" dirty="0">
                <a:gradFill>
                  <a:gsLst>
                    <a:gs pos="0">
                      <a:schemeClr val="bg1"/>
                    </a:gs>
                    <a:gs pos="100000">
                      <a:schemeClr val="bg1"/>
                    </a:gs>
                  </a:gsLst>
                  <a:lin ang="5400000" scaled="0"/>
                </a:gradFill>
                <a:latin typeface="Segoe UI Semibold" pitchFamily="34" charset="0"/>
              </a:endParaRPr>
            </a:p>
          </p:txBody>
        </p:sp>
        <p:sp>
          <p:nvSpPr>
            <p:cNvPr id="84" name="TextBox 83"/>
            <p:cNvSpPr txBox="1"/>
            <p:nvPr/>
          </p:nvSpPr>
          <p:spPr>
            <a:xfrm>
              <a:off x="7031271"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16.5%</a:t>
              </a:r>
              <a:endParaRPr lang="en-US" sz="800" dirty="0">
                <a:gradFill>
                  <a:gsLst>
                    <a:gs pos="0">
                      <a:schemeClr val="bg1"/>
                    </a:gs>
                    <a:gs pos="100000">
                      <a:schemeClr val="bg1"/>
                    </a:gs>
                  </a:gsLst>
                  <a:lin ang="5400000" scaled="0"/>
                </a:gradFill>
                <a:latin typeface="Segoe UI Semibold" pitchFamily="34" charset="0"/>
              </a:endParaRPr>
            </a:p>
          </p:txBody>
        </p:sp>
        <p:sp>
          <p:nvSpPr>
            <p:cNvPr id="85" name="TextBox 84"/>
            <p:cNvSpPr txBox="1"/>
            <p:nvPr/>
          </p:nvSpPr>
          <p:spPr>
            <a:xfrm>
              <a:off x="7482164" y="4168170"/>
              <a:ext cx="385155" cy="73458"/>
            </a:xfrm>
            <a:prstGeom prst="rect">
              <a:avLst/>
            </a:prstGeom>
            <a:noFill/>
          </p:spPr>
          <p:txBody>
            <a:bodyPr wrap="square" lIns="0" tIns="0" rIns="0" bIns="0" rtlCol="0">
              <a:spAutoFit/>
            </a:bodyPr>
            <a:lstStyle/>
            <a:p>
              <a:pPr algn="ctr"/>
              <a:r>
                <a:rPr lang="en-US" sz="800" dirty="0" smtClean="0">
                  <a:gradFill>
                    <a:gsLst>
                      <a:gs pos="0">
                        <a:schemeClr val="bg1"/>
                      </a:gs>
                      <a:gs pos="100000">
                        <a:schemeClr val="bg1"/>
                      </a:gs>
                    </a:gsLst>
                    <a:lin ang="5400000" scaled="0"/>
                  </a:gradFill>
                  <a:latin typeface="Segoe UI Semibold" pitchFamily="34" charset="0"/>
                </a:rPr>
                <a:t>16.8%</a:t>
              </a:r>
              <a:endParaRPr lang="en-US" sz="800" dirty="0">
                <a:gradFill>
                  <a:gsLst>
                    <a:gs pos="0">
                      <a:schemeClr val="bg1"/>
                    </a:gs>
                    <a:gs pos="100000">
                      <a:schemeClr val="bg1"/>
                    </a:gs>
                  </a:gsLst>
                  <a:lin ang="5400000" scaled="0"/>
                </a:gradFill>
                <a:latin typeface="Segoe UI Semibold" pitchFamily="34" charset="0"/>
              </a:endParaRPr>
            </a:p>
          </p:txBody>
        </p:sp>
      </p:grpSp>
      <p:grpSp>
        <p:nvGrpSpPr>
          <p:cNvPr id="52" name="Group 51"/>
          <p:cNvGrpSpPr/>
          <p:nvPr/>
        </p:nvGrpSpPr>
        <p:grpSpPr>
          <a:xfrm>
            <a:off x="5341715" y="4374481"/>
            <a:ext cx="2747360" cy="730841"/>
            <a:chOff x="10293163" y="3899303"/>
            <a:chExt cx="3794086" cy="1009287"/>
          </a:xfrm>
          <a:solidFill>
            <a:schemeClr val="accent2"/>
          </a:solidFill>
        </p:grpSpPr>
        <p:sp>
          <p:nvSpPr>
            <p:cNvPr id="53" name="Oval 52"/>
            <p:cNvSpPr/>
            <p:nvPr/>
          </p:nvSpPr>
          <p:spPr bwMode="auto">
            <a:xfrm>
              <a:off x="10293163" y="3899303"/>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54" name="Oval 53"/>
            <p:cNvSpPr/>
            <p:nvPr/>
          </p:nvSpPr>
          <p:spPr bwMode="auto">
            <a:xfrm>
              <a:off x="11018562" y="4769684"/>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56" name="Straight Connector 55"/>
            <p:cNvCxnSpPr>
              <a:stCxn id="54" idx="1"/>
              <a:endCxn id="53" idx="5"/>
            </p:cNvCxnSpPr>
            <p:nvPr/>
          </p:nvCxnSpPr>
          <p:spPr>
            <a:xfrm flipH="1" flipV="1">
              <a:off x="10411727" y="4017867"/>
              <a:ext cx="627177" cy="772159"/>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4" idx="7"/>
              <a:endCxn id="58" idx="3"/>
            </p:cNvCxnSpPr>
            <p:nvPr/>
          </p:nvCxnSpPr>
          <p:spPr>
            <a:xfrm flipV="1">
              <a:off x="11137125" y="4124333"/>
              <a:ext cx="641238" cy="665693"/>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bwMode="auto">
            <a:xfrm>
              <a:off x="11758021" y="4005769"/>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59" name="Oval 58"/>
            <p:cNvSpPr/>
            <p:nvPr/>
          </p:nvSpPr>
          <p:spPr bwMode="auto">
            <a:xfrm>
              <a:off x="12482724" y="3934332"/>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cxnSp>
          <p:nvCxnSpPr>
            <p:cNvPr id="60" name="Straight Connector 59"/>
            <p:cNvCxnSpPr>
              <a:endCxn id="59" idx="2"/>
            </p:cNvCxnSpPr>
            <p:nvPr/>
          </p:nvCxnSpPr>
          <p:spPr>
            <a:xfrm flipV="1">
              <a:off x="11863400" y="4003785"/>
              <a:ext cx="619324" cy="44305"/>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9" idx="6"/>
              <a:endCxn id="64" idx="2"/>
            </p:cNvCxnSpPr>
            <p:nvPr/>
          </p:nvCxnSpPr>
          <p:spPr>
            <a:xfrm>
              <a:off x="12621630" y="4003785"/>
              <a:ext cx="596597" cy="62741"/>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13315650" y="4039874"/>
              <a:ext cx="632695" cy="7278"/>
            </a:xfrm>
            <a:prstGeom prst="line">
              <a:avLst/>
            </a:prstGeom>
            <a:grpFill/>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bwMode="auto">
            <a:xfrm>
              <a:off x="13218227" y="3997073"/>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65" name="Oval 64"/>
            <p:cNvSpPr/>
            <p:nvPr/>
          </p:nvSpPr>
          <p:spPr bwMode="auto">
            <a:xfrm>
              <a:off x="13948343" y="3974512"/>
              <a:ext cx="138906" cy="138906"/>
            </a:xfrm>
            <a:prstGeom prst="ellipse">
              <a:avLst/>
            </a:prstGeom>
            <a:grp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grpSp>
        <p:nvGrpSpPr>
          <p:cNvPr id="94" name="Group 93"/>
          <p:cNvGrpSpPr/>
          <p:nvPr/>
        </p:nvGrpSpPr>
        <p:grpSpPr>
          <a:xfrm>
            <a:off x="390525" y="3004503"/>
            <a:ext cx="4138613" cy="1230312"/>
            <a:chOff x="-1335314" y="5460401"/>
            <a:chExt cx="4138613" cy="1230312"/>
          </a:xfrm>
        </p:grpSpPr>
        <p:sp>
          <p:nvSpPr>
            <p:cNvPr id="95" name="Rectangle 94"/>
            <p:cNvSpPr/>
            <p:nvPr/>
          </p:nvSpPr>
          <p:spPr bwMode="auto">
            <a:xfrm>
              <a:off x="-1335314" y="5460401"/>
              <a:ext cx="4138613" cy="1211261"/>
            </a:xfrm>
            <a:prstGeom prst="rect">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80160" tIns="91440" rIns="91440" bIns="91440"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1600" b="1" spc="-20" dirty="0">
                  <a:gradFill>
                    <a:gsLst>
                      <a:gs pos="0">
                        <a:srgbClr val="FFFFFF"/>
                      </a:gs>
                      <a:gs pos="100000">
                        <a:srgbClr val="FFFFFF"/>
                      </a:gs>
                    </a:gsLst>
                    <a:lin ang="5400000" scaled="0"/>
                  </a:gradFill>
                  <a:latin typeface="Segoe UI" pitchFamily="34" charset="0"/>
                  <a:ea typeface="Segoe UI" pitchFamily="34" charset="0"/>
                  <a:cs typeface="Segoe UI" pitchFamily="34" charset="0"/>
                </a:rPr>
                <a:t>Ecommerce sales </a:t>
              </a:r>
              <a:r>
                <a:rPr lang="en-US" sz="1600" spc="-50" dirty="0">
                  <a:gradFill>
                    <a:gsLst>
                      <a:gs pos="0">
                        <a:schemeClr val="tx2"/>
                      </a:gs>
                      <a:gs pos="100000">
                        <a:schemeClr val="tx2"/>
                      </a:gs>
                    </a:gsLst>
                    <a:lin ang="5400000" scaled="0"/>
                  </a:gradFill>
                  <a:latin typeface="Segoe UI" pitchFamily="34" charset="0"/>
                  <a:ea typeface="Segoe UI" pitchFamily="34" charset="0"/>
                  <a:cs typeface="Segoe UI" pitchFamily="34" charset="0"/>
                </a:rPr>
                <a:t>for all </a:t>
              </a:r>
              <a:r>
                <a:rPr lang="en-US" sz="1600" spc="-50" dirty="0" smtClean="0">
                  <a:gradFill>
                    <a:gsLst>
                      <a:gs pos="0">
                        <a:schemeClr val="tx2"/>
                      </a:gs>
                      <a:gs pos="100000">
                        <a:schemeClr val="tx2"/>
                      </a:gs>
                    </a:gsLst>
                    <a:lin ang="5400000" scaled="0"/>
                  </a:gradFill>
                  <a:latin typeface="Segoe UI" pitchFamily="34" charset="0"/>
                  <a:ea typeface="Segoe UI" pitchFamily="34" charset="0"/>
                  <a:cs typeface="Segoe UI" pitchFamily="34" charset="0"/>
                </a:rPr>
                <a:t/>
              </a:r>
              <a:br>
                <a:rPr lang="en-US" sz="1600" spc="-50" dirty="0" smtClean="0">
                  <a:gradFill>
                    <a:gsLst>
                      <a:gs pos="0">
                        <a:schemeClr val="tx2"/>
                      </a:gs>
                      <a:gs pos="100000">
                        <a:schemeClr val="tx2"/>
                      </a:gs>
                    </a:gsLst>
                    <a:lin ang="5400000" scaled="0"/>
                  </a:gradFill>
                  <a:latin typeface="Segoe UI" pitchFamily="34" charset="0"/>
                  <a:ea typeface="Segoe UI" pitchFamily="34" charset="0"/>
                  <a:cs typeface="Segoe UI" pitchFamily="34" charset="0"/>
                </a:rPr>
              </a:br>
              <a:r>
                <a:rPr lang="en-US" sz="1600" spc="-50" dirty="0" smtClean="0">
                  <a:gradFill>
                    <a:gsLst>
                      <a:gs pos="0">
                        <a:schemeClr val="tx2"/>
                      </a:gs>
                      <a:gs pos="100000">
                        <a:schemeClr val="tx2"/>
                      </a:gs>
                    </a:gsLst>
                    <a:lin ang="5400000" scaled="0"/>
                  </a:gradFill>
                  <a:latin typeface="Segoe UI" pitchFamily="34" charset="0"/>
                  <a:ea typeface="Segoe UI" pitchFamily="34" charset="0"/>
                  <a:cs typeface="Segoe UI" pitchFamily="34" charset="0"/>
                </a:rPr>
                <a:t>of 2012 </a:t>
              </a:r>
              <a:r>
                <a:rPr lang="en-US" sz="1600" spc="-50" dirty="0">
                  <a:gradFill>
                    <a:gsLst>
                      <a:gs pos="0">
                        <a:schemeClr val="tx2"/>
                      </a:gs>
                      <a:gs pos="100000">
                        <a:schemeClr val="tx2"/>
                      </a:gs>
                    </a:gsLst>
                    <a:lin ang="5400000" scaled="0"/>
                  </a:gradFill>
                  <a:latin typeface="Segoe UI" pitchFamily="34" charset="0"/>
                  <a:ea typeface="Segoe UI" pitchFamily="34" charset="0"/>
                  <a:cs typeface="Segoe UI" pitchFamily="34" charset="0"/>
                </a:rPr>
                <a:t>are on target to reach $224.2 billion, up 15.4% year over </a:t>
              </a:r>
              <a:r>
                <a:rPr lang="en-US" sz="1600" spc="-50" dirty="0" smtClean="0">
                  <a:gradFill>
                    <a:gsLst>
                      <a:gs pos="0">
                        <a:schemeClr val="tx2"/>
                      </a:gs>
                      <a:gs pos="100000">
                        <a:schemeClr val="tx2"/>
                      </a:gs>
                    </a:gsLst>
                    <a:lin ang="5400000" scaled="0"/>
                  </a:gradFill>
                  <a:latin typeface="Segoe UI" pitchFamily="34" charset="0"/>
                  <a:ea typeface="Segoe UI" pitchFamily="34" charset="0"/>
                  <a:cs typeface="Segoe UI" pitchFamily="34" charset="0"/>
                </a:rPr>
                <a:t>year.</a:t>
              </a:r>
              <a:endParaRPr lang="en-US" sz="1600" spc="-50" dirty="0">
                <a:gradFill>
                  <a:gsLst>
                    <a:gs pos="0">
                      <a:schemeClr val="tx2"/>
                    </a:gs>
                    <a:gs pos="100000">
                      <a:schemeClr val="tx2"/>
                    </a:gs>
                  </a:gsLst>
                  <a:lin ang="5400000" scaled="0"/>
                </a:gradFill>
                <a:latin typeface="Segoe UI" pitchFamily="34" charset="0"/>
                <a:ea typeface="Segoe UI" pitchFamily="34" charset="0"/>
                <a:cs typeface="Segoe UI" pitchFamily="34" charset="0"/>
              </a:endParaRPr>
            </a:p>
          </p:txBody>
        </p:sp>
        <p:sp>
          <p:nvSpPr>
            <p:cNvPr id="96" name="Right Arrow 95"/>
            <p:cNvSpPr/>
            <p:nvPr/>
          </p:nvSpPr>
          <p:spPr bwMode="white">
            <a:xfrm rot="16200000">
              <a:off x="-1155365" y="6053722"/>
              <a:ext cx="663576" cy="610405"/>
            </a:xfrm>
            <a:prstGeom prst="rightArrow">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endParaRPr>
            </a:p>
          </p:txBody>
        </p:sp>
        <p:sp>
          <p:nvSpPr>
            <p:cNvPr id="97" name="TextBox 96"/>
            <p:cNvSpPr txBox="1"/>
            <p:nvPr/>
          </p:nvSpPr>
          <p:spPr bwMode="white">
            <a:xfrm>
              <a:off x="-1335314" y="5472414"/>
              <a:ext cx="1200150" cy="523220"/>
            </a:xfrm>
            <a:prstGeom prst="rect">
              <a:avLst/>
            </a:prstGeom>
            <a:noFill/>
          </p:spPr>
          <p:txBody>
            <a:bodyPr wrap="square" lIns="91440" tIns="0" rIns="0" bIns="0" rtlCol="0">
              <a:spAutoFit/>
            </a:bodyPr>
            <a:lstStyle/>
            <a:p>
              <a:r>
                <a:rPr lang="en-US" sz="3400" spc="-300" dirty="0">
                  <a:gradFill>
                    <a:gsLst>
                      <a:gs pos="99000">
                        <a:schemeClr val="tx2"/>
                      </a:gs>
                      <a:gs pos="0">
                        <a:schemeClr val="tx2"/>
                      </a:gs>
                    </a:gsLst>
                    <a:lin ang="5400000" scaled="0"/>
                  </a:gradFill>
                  <a:latin typeface="+mj-lt"/>
                </a:rPr>
                <a:t>15.4%</a:t>
              </a:r>
            </a:p>
          </p:txBody>
        </p:sp>
      </p:grpSp>
      <p:sp>
        <p:nvSpPr>
          <p:cNvPr id="79" name="TextBox 78"/>
          <p:cNvSpPr txBox="1"/>
          <p:nvPr/>
        </p:nvSpPr>
        <p:spPr>
          <a:xfrm>
            <a:off x="4894164" y="6072878"/>
            <a:ext cx="4017325" cy="258957"/>
          </a:xfrm>
          <a:prstGeom prst="rect">
            <a:avLst/>
          </a:prstGeom>
          <a:noFill/>
        </p:spPr>
        <p:txBody>
          <a:bodyPr wrap="none" lIns="0" tIns="0" rIns="0" bIns="0" rtlCol="0">
            <a:noAutofit/>
          </a:bodyPr>
          <a:lstStyle/>
          <a:p>
            <a:r>
              <a:rPr lang="en-US" sz="900" dirty="0" smtClean="0">
                <a:gradFill>
                  <a:gsLst>
                    <a:gs pos="100000">
                      <a:schemeClr val="tx1">
                        <a:lumMod val="75000"/>
                        <a:lumOff val="25000"/>
                      </a:schemeClr>
                    </a:gs>
                    <a:gs pos="1000">
                      <a:schemeClr val="tx1">
                        <a:lumMod val="75000"/>
                        <a:lumOff val="25000"/>
                      </a:schemeClr>
                    </a:gs>
                  </a:gsLst>
                  <a:lin ang="5400000" scaled="0"/>
                </a:gradFill>
              </a:rPr>
              <a:t>Source: </a:t>
            </a:r>
            <a:r>
              <a:rPr lang="en-US" sz="900" dirty="0" err="1" smtClean="0">
                <a:gradFill>
                  <a:gsLst>
                    <a:gs pos="100000">
                      <a:schemeClr val="tx1">
                        <a:lumMod val="75000"/>
                        <a:lumOff val="25000"/>
                      </a:schemeClr>
                    </a:gs>
                    <a:gs pos="1000">
                      <a:schemeClr val="tx1">
                        <a:lumMod val="75000"/>
                        <a:lumOff val="25000"/>
                      </a:schemeClr>
                    </a:gs>
                  </a:gsLst>
                  <a:lin ang="5400000" scaled="0"/>
                </a:gradFill>
              </a:rPr>
              <a:t>eMarketer</a:t>
            </a:r>
            <a:r>
              <a:rPr lang="en-US" sz="900" dirty="0" smtClean="0">
                <a:gradFill>
                  <a:gsLst>
                    <a:gs pos="100000">
                      <a:schemeClr val="tx1">
                        <a:lumMod val="75000"/>
                        <a:lumOff val="25000"/>
                      </a:schemeClr>
                    </a:gs>
                    <a:gs pos="1000">
                      <a:schemeClr val="tx1">
                        <a:lumMod val="75000"/>
                        <a:lumOff val="25000"/>
                      </a:schemeClr>
                    </a:gs>
                  </a:gsLst>
                  <a:lin ang="5400000" scaled="0"/>
                </a:gradFill>
              </a:rPr>
              <a:t>, Sep 2012</a:t>
            </a:r>
            <a:endParaRPr lang="en-US" sz="900" dirty="0">
              <a:gradFill>
                <a:gsLst>
                  <a:gs pos="100000">
                    <a:schemeClr val="tx1">
                      <a:lumMod val="75000"/>
                      <a:lumOff val="25000"/>
                    </a:schemeClr>
                  </a:gs>
                  <a:gs pos="1000">
                    <a:schemeClr val="tx1">
                      <a:lumMod val="75000"/>
                      <a:lumOff val="25000"/>
                    </a:schemeClr>
                  </a:gs>
                </a:gsLst>
                <a:lin ang="5400000" scaled="0"/>
              </a:gradFill>
            </a:endParaRPr>
          </a:p>
        </p:txBody>
      </p:sp>
      <p:sp>
        <p:nvSpPr>
          <p:cNvPr id="3" name="Rectangle 2"/>
          <p:cNvSpPr/>
          <p:nvPr/>
        </p:nvSpPr>
        <p:spPr>
          <a:xfrm>
            <a:off x="390525" y="6469015"/>
            <a:ext cx="4572000" cy="223907"/>
          </a:xfrm>
          <a:prstGeom prst="rect">
            <a:avLst/>
          </a:prstGeom>
        </p:spPr>
        <p:txBody>
          <a:bodyPr>
            <a:spAutoFit/>
          </a:bodyPr>
          <a:lstStyle/>
          <a:p>
            <a:pPr fontAlgn="base">
              <a:lnSpc>
                <a:spcPct val="95000"/>
              </a:lnSpc>
              <a:spcBef>
                <a:spcPts val="1075"/>
              </a:spcBef>
              <a:spcAft>
                <a:spcPct val="0"/>
              </a:spcAft>
              <a:buClr>
                <a:srgbClr val="4D4D4D"/>
              </a:buClr>
            </a:pPr>
            <a:r>
              <a:rPr lang="en-US" sz="900" dirty="0">
                <a:gradFill>
                  <a:gsLst>
                    <a:gs pos="100000">
                      <a:schemeClr val="tx1">
                        <a:lumMod val="75000"/>
                        <a:lumOff val="25000"/>
                      </a:schemeClr>
                    </a:gs>
                    <a:gs pos="1000">
                      <a:schemeClr val="tx1">
                        <a:lumMod val="75000"/>
                        <a:lumOff val="25000"/>
                      </a:schemeClr>
                    </a:gs>
                  </a:gsLst>
                  <a:lin ang="5400000" scaled="0"/>
                </a:gradFill>
              </a:rPr>
              <a:t>1 </a:t>
            </a:r>
            <a:r>
              <a:rPr lang="en-US" sz="900" dirty="0" err="1">
                <a:gradFill>
                  <a:gsLst>
                    <a:gs pos="100000">
                      <a:schemeClr val="tx1">
                        <a:lumMod val="75000"/>
                        <a:lumOff val="25000"/>
                      </a:schemeClr>
                    </a:gs>
                    <a:gs pos="1000">
                      <a:schemeClr val="tx1">
                        <a:lumMod val="75000"/>
                        <a:lumOff val="25000"/>
                      </a:schemeClr>
                    </a:gs>
                  </a:gsLst>
                  <a:lin ang="5400000" scaled="0"/>
                </a:gradFill>
              </a:rPr>
              <a:t>eMarketer</a:t>
            </a:r>
            <a:r>
              <a:rPr lang="en-US" sz="900" dirty="0">
                <a:gradFill>
                  <a:gsLst>
                    <a:gs pos="100000">
                      <a:schemeClr val="tx1">
                        <a:lumMod val="75000"/>
                        <a:lumOff val="25000"/>
                      </a:schemeClr>
                    </a:gs>
                    <a:gs pos="1000">
                      <a:schemeClr val="tx1">
                        <a:lumMod val="75000"/>
                        <a:lumOff val="25000"/>
                      </a:schemeClr>
                    </a:gs>
                  </a:gsLst>
                  <a:lin ang="5400000" scaled="0"/>
                </a:gradFill>
              </a:rPr>
              <a:t>: What Retailers Can Expect in the 2012 Online Holiday </a:t>
            </a:r>
            <a:r>
              <a:rPr lang="en-US" sz="900" dirty="0" smtClean="0">
                <a:gradFill>
                  <a:gsLst>
                    <a:gs pos="100000">
                      <a:schemeClr val="tx1">
                        <a:lumMod val="75000"/>
                        <a:lumOff val="25000"/>
                      </a:schemeClr>
                    </a:gs>
                    <a:gs pos="1000">
                      <a:schemeClr val="tx1">
                        <a:lumMod val="75000"/>
                        <a:lumOff val="25000"/>
                      </a:schemeClr>
                    </a:gs>
                  </a:gsLst>
                  <a:lin ang="5400000" scaled="0"/>
                </a:gradFill>
              </a:rPr>
              <a:t>Shopping</a:t>
            </a:r>
            <a:endParaRPr lang="en-US" dirty="0">
              <a:solidFill>
                <a:schemeClr val="bg1"/>
              </a:solidFill>
            </a:endParaRPr>
          </a:p>
        </p:txBody>
      </p:sp>
    </p:spTree>
    <p:extLst>
      <p:ext uri="{BB962C8B-B14F-4D97-AF65-F5344CB8AC3E}">
        <p14:creationId xmlns:p14="http://schemas.microsoft.com/office/powerpoint/2010/main" val="312186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0" y="4272912"/>
            <a:ext cx="9144000" cy="2585088"/>
          </a:xfrm>
          <a:prstGeom prst="rect">
            <a:avLst/>
          </a:prstGeom>
          <a:solidFill>
            <a:schemeClr val="bg2">
              <a:lumMod val="75000"/>
              <a:alpha val="6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Segoe UI"/>
              <a:ea typeface="+mn-ea"/>
              <a:cs typeface="+mn-cs"/>
            </a:endParaRPr>
          </a:p>
        </p:txBody>
      </p:sp>
      <p:sp>
        <p:nvSpPr>
          <p:cNvPr id="2" name="Title 1"/>
          <p:cNvSpPr>
            <a:spLocks noGrp="1"/>
          </p:cNvSpPr>
          <p:nvPr>
            <p:ph type="title"/>
          </p:nvPr>
        </p:nvSpPr>
        <p:spPr>
          <a:xfrm>
            <a:off x="389436" y="228600"/>
            <a:ext cx="2644050" cy="2340429"/>
          </a:xfrm>
        </p:spPr>
        <p:txBody>
          <a:bodyPr/>
          <a:lstStyle/>
          <a:p>
            <a:r>
              <a:rPr lang="en-US" dirty="0" smtClean="0"/>
              <a:t>Planning </a:t>
            </a:r>
            <a:br>
              <a:rPr lang="en-US" dirty="0" smtClean="0"/>
            </a:br>
            <a:r>
              <a:rPr lang="en-US" dirty="0" smtClean="0"/>
              <a:t>for 2012</a:t>
            </a:r>
            <a:endParaRPr lang="en-US" dirty="0"/>
          </a:p>
        </p:txBody>
      </p:sp>
      <p:cxnSp>
        <p:nvCxnSpPr>
          <p:cNvPr id="5" name="Straight Connector 4"/>
          <p:cNvCxnSpPr/>
          <p:nvPr/>
        </p:nvCxnSpPr>
        <p:spPr>
          <a:xfrm>
            <a:off x="-19775" y="4251673"/>
            <a:ext cx="9189720" cy="0"/>
          </a:xfrm>
          <a:prstGeom prst="line">
            <a:avLst/>
          </a:prstGeom>
          <a:solidFill>
            <a:schemeClr val="bg1"/>
          </a:solidFill>
          <a:ln w="539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9" name="Rectangle 18"/>
          <p:cNvSpPr/>
          <p:nvPr/>
        </p:nvSpPr>
        <p:spPr>
          <a:xfrm>
            <a:off x="2778337" y="4571348"/>
            <a:ext cx="1929384" cy="1463040"/>
          </a:xfrm>
          <a:prstGeom prst="rect">
            <a:avLst/>
          </a:prstGeom>
          <a:solidFill>
            <a:schemeClr val="accent5"/>
          </a:solidFill>
        </p:spPr>
        <p:txBody>
          <a:bodyPr wrap="square">
            <a:noAutofit/>
          </a:bodyPr>
          <a:lstStyle/>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Check your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account health.</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Launch your holiday keyword </a:t>
            </a:r>
            <a:r>
              <a:rPr lang="en-US" sz="1100" kern="0" dirty="0" smtClean="0">
                <a:gradFill>
                  <a:gsLst>
                    <a:gs pos="100000">
                      <a:schemeClr val="bg1"/>
                    </a:gs>
                    <a:gs pos="4000">
                      <a:schemeClr val="bg1"/>
                    </a:gs>
                  </a:gsLst>
                  <a:lin ang="5400000" scaled="0"/>
                </a:gradFill>
              </a:rPr>
              <a:t>list.</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Create seasonal </a:t>
            </a:r>
            <a:r>
              <a:rPr lang="en-US" sz="1100" kern="0" dirty="0" smtClean="0">
                <a:gradFill>
                  <a:gsLst>
                    <a:gs pos="100000">
                      <a:schemeClr val="bg1"/>
                    </a:gs>
                    <a:gs pos="4000">
                      <a:schemeClr val="bg1"/>
                    </a:gs>
                  </a:gsLst>
                  <a:lin ang="5400000" scaled="0"/>
                </a:gradFill>
              </a:rPr>
              <a:t>ad copy.</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Monitor your </a:t>
            </a:r>
            <a:r>
              <a:rPr lang="en-US" sz="1100" kern="0" dirty="0" smtClean="0">
                <a:gradFill>
                  <a:gsLst>
                    <a:gs pos="100000">
                      <a:schemeClr val="bg1"/>
                    </a:gs>
                    <a:gs pos="4000">
                      <a:schemeClr val="bg1"/>
                    </a:gs>
                  </a:gsLst>
                  <a:lin ang="5400000" scaled="0"/>
                </a:gradFill>
              </a:rPr>
              <a:t>competition.</a:t>
            </a:r>
            <a:endParaRPr lang="en-US" dirty="0"/>
          </a:p>
          <a:p>
            <a:endParaRPr lang="en-US" dirty="0"/>
          </a:p>
          <a:p>
            <a:endParaRPr lang="en-US" dirty="0"/>
          </a:p>
          <a:p>
            <a:endParaRPr lang="en-US" dirty="0"/>
          </a:p>
        </p:txBody>
      </p:sp>
      <p:sp>
        <p:nvSpPr>
          <p:cNvPr id="18" name="Rectangle 17"/>
          <p:cNvSpPr/>
          <p:nvPr/>
        </p:nvSpPr>
        <p:spPr>
          <a:xfrm>
            <a:off x="586305" y="4571348"/>
            <a:ext cx="1929384" cy="1463040"/>
          </a:xfrm>
          <a:prstGeom prst="rect">
            <a:avLst/>
          </a:prstGeom>
          <a:solidFill>
            <a:schemeClr val="accent5"/>
          </a:solidFill>
        </p:spPr>
        <p:txBody>
          <a:bodyPr wrap="square">
            <a:noAutofit/>
          </a:bodyPr>
          <a:lstStyle/>
          <a:p>
            <a:pPr marL="114300" lvl="1" indent="-114300" defTabSz="914099" fontAlgn="base">
              <a:spcBef>
                <a:spcPct val="0"/>
              </a:spcBef>
              <a:spcAft>
                <a:spcPct val="0"/>
              </a:spcAft>
              <a:buFont typeface="Arial" pitchFamily="34" charset="0"/>
              <a:buChar char="•"/>
            </a:pPr>
            <a:r>
              <a:rPr lang="en-US" sz="1100" kern="0" dirty="0" smtClean="0">
                <a:gradFill>
                  <a:gsLst>
                    <a:gs pos="100000">
                      <a:schemeClr val="bg1"/>
                    </a:gs>
                    <a:gs pos="4000">
                      <a:schemeClr val="bg1"/>
                    </a:gs>
                  </a:gsLst>
                  <a:lin ang="5400000" scaled="0"/>
                </a:gradFill>
              </a:rPr>
              <a:t>Review </a:t>
            </a:r>
            <a:r>
              <a:rPr lang="en-US" sz="1100" kern="0" dirty="0">
                <a:gradFill>
                  <a:gsLst>
                    <a:gs pos="100000">
                      <a:schemeClr val="bg1"/>
                    </a:gs>
                    <a:gs pos="4000">
                      <a:schemeClr val="bg1"/>
                    </a:gs>
                  </a:gsLst>
                  <a:lin ang="5400000" scaled="0"/>
                </a:gradFill>
              </a:rPr>
              <a:t>last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year’s campaign. </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Build out your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keyword list. </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Start testing ad </a:t>
            </a:r>
            <a:r>
              <a:rPr lang="en-US" sz="1100" kern="0" dirty="0" smtClean="0">
                <a:gradFill>
                  <a:gsLst>
                    <a:gs pos="100000">
                      <a:schemeClr val="bg1"/>
                    </a:gs>
                    <a:gs pos="4000">
                      <a:schemeClr val="bg1"/>
                    </a:gs>
                  </a:gsLst>
                  <a:lin ang="5400000" scaled="0"/>
                </a:gradFill>
              </a:rPr>
              <a:t>copy.</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Familiarize yourself </a:t>
            </a:r>
            <a:r>
              <a:rPr lang="en-US" sz="1100" kern="0" dirty="0" smtClean="0">
                <a:gradFill>
                  <a:gsLst>
                    <a:gs pos="100000">
                      <a:schemeClr val="bg1"/>
                    </a:gs>
                    <a:gs pos="4000">
                      <a:schemeClr val="bg1"/>
                    </a:gs>
                  </a:gsLst>
                  <a:lin ang="5400000" scaled="0"/>
                </a:gradFill>
              </a:rPr>
              <a:t>with </a:t>
            </a:r>
            <a:r>
              <a:rPr lang="en-US" sz="1100" kern="0" dirty="0">
                <a:gradFill>
                  <a:gsLst>
                    <a:gs pos="100000">
                      <a:schemeClr val="bg1"/>
                    </a:gs>
                    <a:gs pos="4000">
                      <a:schemeClr val="bg1"/>
                    </a:gs>
                  </a:gsLst>
                  <a:lin ang="5400000" scaled="0"/>
                </a:gradFill>
              </a:rPr>
              <a:t>new Bing </a:t>
            </a:r>
            <a:r>
              <a:rPr lang="en-US" sz="1100" kern="0" dirty="0" smtClean="0">
                <a:gradFill>
                  <a:gsLst>
                    <a:gs pos="100000">
                      <a:schemeClr val="bg1"/>
                    </a:gs>
                    <a:gs pos="4000">
                      <a:schemeClr val="bg1"/>
                    </a:gs>
                  </a:gsLst>
                  <a:lin ang="5400000" scaled="0"/>
                </a:gradFill>
              </a:rPr>
              <a:t>Ads features.</a:t>
            </a:r>
            <a:endParaRPr lang="en-US" sz="1100" kern="0" dirty="0">
              <a:gradFill>
                <a:gsLst>
                  <a:gs pos="100000">
                    <a:schemeClr val="bg1"/>
                  </a:gs>
                  <a:gs pos="4000">
                    <a:schemeClr val="bg1"/>
                  </a:gs>
                </a:gsLst>
                <a:lin ang="5400000" scaled="0"/>
              </a:gradFill>
            </a:endParaRPr>
          </a:p>
        </p:txBody>
      </p:sp>
      <p:grpSp>
        <p:nvGrpSpPr>
          <p:cNvPr id="26" name="Group 25"/>
          <p:cNvGrpSpPr/>
          <p:nvPr/>
        </p:nvGrpSpPr>
        <p:grpSpPr>
          <a:xfrm flipV="1">
            <a:off x="497450" y="4423821"/>
            <a:ext cx="182880" cy="141699"/>
            <a:chOff x="403940" y="3667169"/>
            <a:chExt cx="182880" cy="141699"/>
          </a:xfrm>
        </p:grpSpPr>
        <p:cxnSp>
          <p:nvCxnSpPr>
            <p:cNvPr id="27" name="Straight Connector 26"/>
            <p:cNvCxnSpPr/>
            <p:nvPr/>
          </p:nvCxnSpPr>
          <p:spPr>
            <a:xfrm>
              <a:off x="438517" y="3717428"/>
              <a:ext cx="0" cy="9144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8" name="Straight Connector 27"/>
            <p:cNvCxnSpPr/>
            <p:nvPr/>
          </p:nvCxnSpPr>
          <p:spPr>
            <a:xfrm rot="2700000">
              <a:off x="495380" y="3575729"/>
              <a:ext cx="0" cy="18288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0" name="Rectangle 19"/>
          <p:cNvSpPr/>
          <p:nvPr/>
        </p:nvSpPr>
        <p:spPr>
          <a:xfrm>
            <a:off x="4969093" y="4571348"/>
            <a:ext cx="1930182" cy="1948548"/>
          </a:xfrm>
          <a:prstGeom prst="rect">
            <a:avLst/>
          </a:prstGeom>
          <a:solidFill>
            <a:schemeClr val="accent5"/>
          </a:solidFill>
        </p:spPr>
        <p:txBody>
          <a:bodyPr wrap="square">
            <a:noAutofit/>
          </a:bodyPr>
          <a:lstStyle/>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Allocate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additional budget. </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Monitor your ads’ position and adjust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your bids.</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Prepare and launch specific ads for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Black </a:t>
            </a:r>
            <a:r>
              <a:rPr lang="en-US" sz="1100" kern="0" dirty="0">
                <a:gradFill>
                  <a:gsLst>
                    <a:gs pos="100000">
                      <a:schemeClr val="bg1"/>
                    </a:gs>
                    <a:gs pos="4000">
                      <a:schemeClr val="bg1"/>
                    </a:gs>
                  </a:gsLst>
                  <a:lin ang="5400000" scaled="0"/>
                </a:gradFill>
              </a:rPr>
              <a:t>Friday and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Cyber Monday.</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Offer additional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incentives </a:t>
            </a:r>
            <a:r>
              <a:rPr lang="en-US" sz="1100" kern="0" dirty="0">
                <a:gradFill>
                  <a:gsLst>
                    <a:gs pos="100000">
                      <a:schemeClr val="bg1"/>
                    </a:gs>
                    <a:gs pos="4000">
                      <a:schemeClr val="bg1"/>
                    </a:gs>
                  </a:gsLst>
                  <a:lin ang="5400000" scaled="0"/>
                </a:gradFill>
              </a:rPr>
              <a:t>and </a:t>
            </a:r>
            <a:r>
              <a:rPr lang="en-US" sz="1100" kern="0" dirty="0" smtClean="0">
                <a:gradFill>
                  <a:gsLst>
                    <a:gs pos="100000">
                      <a:schemeClr val="bg1"/>
                    </a:gs>
                    <a:gs pos="4000">
                      <a:schemeClr val="bg1"/>
                    </a:gs>
                  </a:gsLst>
                  <a:lin ang="5400000" scaled="0"/>
                </a:gradFill>
              </a:rPr>
              <a:t>discounts.</a:t>
            </a:r>
            <a:endParaRPr lang="en-US" sz="1100" kern="0" dirty="0">
              <a:gradFill>
                <a:gsLst>
                  <a:gs pos="100000">
                    <a:schemeClr val="bg1"/>
                  </a:gs>
                  <a:gs pos="4000">
                    <a:schemeClr val="bg1"/>
                  </a:gs>
                </a:gsLst>
                <a:lin ang="5400000" scaled="0"/>
              </a:gradFill>
            </a:endParaRPr>
          </a:p>
        </p:txBody>
      </p:sp>
      <p:sp>
        <p:nvSpPr>
          <p:cNvPr id="21" name="Rectangle 20"/>
          <p:cNvSpPr/>
          <p:nvPr/>
        </p:nvSpPr>
        <p:spPr>
          <a:xfrm>
            <a:off x="7122524" y="4571348"/>
            <a:ext cx="1929384" cy="1463040"/>
          </a:xfrm>
          <a:prstGeom prst="rect">
            <a:avLst/>
          </a:prstGeom>
          <a:solidFill>
            <a:schemeClr val="accent5"/>
          </a:solidFill>
        </p:spPr>
        <p:txBody>
          <a:bodyPr wrap="square">
            <a:noAutofit/>
          </a:bodyPr>
          <a:lstStyle/>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Create urgency with updated ad </a:t>
            </a:r>
            <a:r>
              <a:rPr lang="en-US" sz="1100" kern="0" dirty="0" smtClean="0">
                <a:gradFill>
                  <a:gsLst>
                    <a:gs pos="100000">
                      <a:schemeClr val="bg1"/>
                    </a:gs>
                    <a:gs pos="4000">
                      <a:schemeClr val="bg1"/>
                    </a:gs>
                  </a:gsLst>
                  <a:lin ang="5400000" scaled="0"/>
                </a:gradFill>
              </a:rPr>
              <a:t>copy.</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After last ship date,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drive </a:t>
            </a:r>
            <a:r>
              <a:rPr lang="en-US" sz="1100" kern="0" dirty="0">
                <a:gradFill>
                  <a:gsLst>
                    <a:gs pos="100000">
                      <a:schemeClr val="bg1"/>
                    </a:gs>
                    <a:gs pos="4000">
                      <a:schemeClr val="bg1"/>
                    </a:gs>
                  </a:gsLst>
                  <a:lin ang="5400000" scaled="0"/>
                </a:gradFill>
              </a:rPr>
              <a:t>traffic to </a:t>
            </a:r>
            <a:r>
              <a:rPr lang="en-US" sz="1100" kern="0" dirty="0" smtClean="0">
                <a:gradFill>
                  <a:gsLst>
                    <a:gs pos="100000">
                      <a:schemeClr val="bg1"/>
                    </a:gs>
                    <a:gs pos="4000">
                      <a:schemeClr val="bg1"/>
                    </a:gs>
                  </a:gsLst>
                  <a:lin ang="5400000" scaled="0"/>
                </a:gradFill>
              </a:rPr>
              <a:t/>
            </a:r>
            <a:br>
              <a:rPr lang="en-US" sz="1100" kern="0" dirty="0" smtClean="0">
                <a:gradFill>
                  <a:gsLst>
                    <a:gs pos="100000">
                      <a:schemeClr val="bg1"/>
                    </a:gs>
                    <a:gs pos="4000">
                      <a:schemeClr val="bg1"/>
                    </a:gs>
                  </a:gsLst>
                  <a:lin ang="5400000" scaled="0"/>
                </a:gradFill>
              </a:rPr>
            </a:br>
            <a:r>
              <a:rPr lang="en-US" sz="1100" kern="0" dirty="0" smtClean="0">
                <a:gradFill>
                  <a:gsLst>
                    <a:gs pos="100000">
                      <a:schemeClr val="bg1"/>
                    </a:gs>
                    <a:gs pos="4000">
                      <a:schemeClr val="bg1"/>
                    </a:gs>
                  </a:gsLst>
                  <a:lin ang="5400000" scaled="0"/>
                </a:gradFill>
              </a:rPr>
              <a:t>brick-and-mortar stores.</a:t>
            </a:r>
            <a:endParaRPr lang="en-US" sz="1100" kern="0" dirty="0">
              <a:gradFill>
                <a:gsLst>
                  <a:gs pos="100000">
                    <a:schemeClr val="bg1"/>
                  </a:gs>
                  <a:gs pos="4000">
                    <a:schemeClr val="bg1"/>
                  </a:gs>
                </a:gsLst>
                <a:lin ang="5400000" scaled="0"/>
              </a:gradFill>
            </a:endParaRPr>
          </a:p>
          <a:p>
            <a:pPr marL="114300" lvl="1" indent="-114300" defTabSz="914099" fontAlgn="base">
              <a:spcBef>
                <a:spcPct val="0"/>
              </a:spcBef>
              <a:spcAft>
                <a:spcPct val="0"/>
              </a:spcAft>
              <a:buFont typeface="Arial" pitchFamily="34" charset="0"/>
              <a:buChar char="•"/>
            </a:pPr>
            <a:r>
              <a:rPr lang="en-US" sz="1100" kern="0" dirty="0">
                <a:gradFill>
                  <a:gsLst>
                    <a:gs pos="100000">
                      <a:schemeClr val="bg1"/>
                    </a:gs>
                    <a:gs pos="4000">
                      <a:schemeClr val="bg1"/>
                    </a:gs>
                  </a:gsLst>
                  <a:lin ang="5400000" scaled="0"/>
                </a:gradFill>
              </a:rPr>
              <a:t>Don’t forget that post-season sales continue after the </a:t>
            </a:r>
            <a:r>
              <a:rPr lang="en-US" sz="1100" kern="0" dirty="0" smtClean="0">
                <a:gradFill>
                  <a:gsLst>
                    <a:gs pos="100000">
                      <a:schemeClr val="bg1"/>
                    </a:gs>
                    <a:gs pos="4000">
                      <a:schemeClr val="bg1"/>
                    </a:gs>
                  </a:gsLst>
                  <a:lin ang="5400000" scaled="0"/>
                </a:gradFill>
              </a:rPr>
              <a:t>holidays.</a:t>
            </a:r>
            <a:endParaRPr lang="en-US" dirty="0"/>
          </a:p>
        </p:txBody>
      </p:sp>
      <p:sp>
        <p:nvSpPr>
          <p:cNvPr id="33" name="Rectangle 32"/>
          <p:cNvSpPr/>
          <p:nvPr/>
        </p:nvSpPr>
        <p:spPr>
          <a:xfrm>
            <a:off x="594893" y="3910494"/>
            <a:ext cx="1122423" cy="307777"/>
          </a:xfrm>
          <a:prstGeom prst="rect">
            <a:avLst/>
          </a:prstGeom>
        </p:spPr>
        <p:txBody>
          <a:bodyPr wrap="none">
            <a:spAutoFit/>
          </a:bodyPr>
          <a:lstStyle/>
          <a:p>
            <a:pPr marL="0" lvl="1" algn="ctr" defTabSz="914099" fontAlgn="base">
              <a:spcBef>
                <a:spcPct val="0"/>
              </a:spcBef>
              <a:spcAft>
                <a:spcPct val="0"/>
              </a:spcAft>
            </a:pPr>
            <a:r>
              <a:rPr lang="en-US" kern="0" dirty="0" smtClean="0">
                <a:gradFill>
                  <a:gsLst>
                    <a:gs pos="100000">
                      <a:schemeClr val="tx1">
                        <a:lumMod val="75000"/>
                        <a:lumOff val="25000"/>
                      </a:schemeClr>
                    </a:gs>
                    <a:gs pos="1000">
                      <a:schemeClr val="tx1">
                        <a:lumMod val="75000"/>
                        <a:lumOff val="25000"/>
                      </a:schemeClr>
                    </a:gs>
                  </a:gsLst>
                  <a:lin ang="5400000" scaled="0"/>
                </a:gradFill>
              </a:rPr>
              <a:t>SEPTEMBER</a:t>
            </a: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34" name="Rectangle 33"/>
          <p:cNvSpPr/>
          <p:nvPr/>
        </p:nvSpPr>
        <p:spPr>
          <a:xfrm>
            <a:off x="2783945" y="3923294"/>
            <a:ext cx="960520" cy="307777"/>
          </a:xfrm>
          <a:prstGeom prst="rect">
            <a:avLst/>
          </a:prstGeom>
        </p:spPr>
        <p:txBody>
          <a:bodyPr wrap="none">
            <a:spAutoFit/>
          </a:bodyPr>
          <a:lstStyle/>
          <a:p>
            <a:pPr marL="0" lvl="1" algn="ctr" defTabSz="914099" fontAlgn="base">
              <a:spcBef>
                <a:spcPct val="0"/>
              </a:spcBef>
              <a:spcAft>
                <a:spcPct val="0"/>
              </a:spcAft>
            </a:pPr>
            <a:r>
              <a:rPr lang="en-US" kern="0" dirty="0" smtClean="0">
                <a:gradFill>
                  <a:gsLst>
                    <a:gs pos="100000">
                      <a:schemeClr val="tx1">
                        <a:lumMod val="75000"/>
                        <a:lumOff val="25000"/>
                      </a:schemeClr>
                    </a:gs>
                    <a:gs pos="1000">
                      <a:schemeClr val="tx1">
                        <a:lumMod val="75000"/>
                        <a:lumOff val="25000"/>
                      </a:schemeClr>
                    </a:gs>
                  </a:gsLst>
                  <a:lin ang="5400000" scaled="0"/>
                </a:gradFill>
              </a:rPr>
              <a:t>OCTOBER</a:t>
            </a: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35" name="Rectangle 34"/>
          <p:cNvSpPr/>
          <p:nvPr/>
        </p:nvSpPr>
        <p:spPr>
          <a:xfrm>
            <a:off x="4936107" y="3913961"/>
            <a:ext cx="1120820" cy="307777"/>
          </a:xfrm>
          <a:prstGeom prst="rect">
            <a:avLst/>
          </a:prstGeom>
        </p:spPr>
        <p:txBody>
          <a:bodyPr wrap="none">
            <a:spAutoFit/>
          </a:bodyPr>
          <a:lstStyle/>
          <a:p>
            <a:pPr marL="0" lvl="1" algn="ctr" defTabSz="914099" fontAlgn="base">
              <a:spcBef>
                <a:spcPct val="0"/>
              </a:spcBef>
              <a:spcAft>
                <a:spcPct val="0"/>
              </a:spcAft>
            </a:pPr>
            <a:r>
              <a:rPr lang="en-US" kern="0" dirty="0" smtClean="0">
                <a:gradFill>
                  <a:gsLst>
                    <a:gs pos="100000">
                      <a:schemeClr val="tx1">
                        <a:lumMod val="75000"/>
                        <a:lumOff val="25000"/>
                      </a:schemeClr>
                    </a:gs>
                    <a:gs pos="1000">
                      <a:schemeClr val="tx1">
                        <a:lumMod val="75000"/>
                        <a:lumOff val="25000"/>
                      </a:schemeClr>
                    </a:gs>
                  </a:gsLst>
                  <a:lin ang="5400000" scaled="0"/>
                </a:gradFill>
              </a:rPr>
              <a:t>NOVEMBER</a:t>
            </a: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36" name="Rectangle 35"/>
          <p:cNvSpPr/>
          <p:nvPr/>
        </p:nvSpPr>
        <p:spPr>
          <a:xfrm>
            <a:off x="7083733" y="3904629"/>
            <a:ext cx="1067921" cy="307777"/>
          </a:xfrm>
          <a:prstGeom prst="rect">
            <a:avLst/>
          </a:prstGeom>
        </p:spPr>
        <p:txBody>
          <a:bodyPr wrap="none">
            <a:spAutoFit/>
          </a:bodyPr>
          <a:lstStyle/>
          <a:p>
            <a:pPr marL="0" lvl="1" algn="ctr" defTabSz="914099" fontAlgn="base">
              <a:spcBef>
                <a:spcPct val="0"/>
              </a:spcBef>
              <a:spcAft>
                <a:spcPct val="0"/>
              </a:spcAft>
            </a:pPr>
            <a:r>
              <a:rPr lang="en-US" kern="0" dirty="0" smtClean="0">
                <a:gradFill>
                  <a:gsLst>
                    <a:gs pos="100000">
                      <a:schemeClr val="tx1">
                        <a:lumMod val="75000"/>
                        <a:lumOff val="25000"/>
                      </a:schemeClr>
                    </a:gs>
                    <a:gs pos="1000">
                      <a:schemeClr val="tx1">
                        <a:lumMod val="75000"/>
                        <a:lumOff val="25000"/>
                      </a:schemeClr>
                    </a:gs>
                  </a:gsLst>
                  <a:lin ang="5400000" scaled="0"/>
                </a:gradFill>
              </a:rPr>
              <a:t>DECEMBER</a:t>
            </a: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grpSp>
        <p:nvGrpSpPr>
          <p:cNvPr id="37" name="Group 36"/>
          <p:cNvGrpSpPr/>
          <p:nvPr/>
        </p:nvGrpSpPr>
        <p:grpSpPr>
          <a:xfrm flipV="1">
            <a:off x="2665265" y="4423821"/>
            <a:ext cx="182880" cy="141699"/>
            <a:chOff x="403940" y="3667169"/>
            <a:chExt cx="182880" cy="141699"/>
          </a:xfrm>
        </p:grpSpPr>
        <p:cxnSp>
          <p:nvCxnSpPr>
            <p:cNvPr id="38" name="Straight Connector 37"/>
            <p:cNvCxnSpPr/>
            <p:nvPr/>
          </p:nvCxnSpPr>
          <p:spPr>
            <a:xfrm>
              <a:off x="438517" y="3717428"/>
              <a:ext cx="0" cy="9144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p:cNvCxnSpPr/>
            <p:nvPr/>
          </p:nvCxnSpPr>
          <p:spPr>
            <a:xfrm rot="2700000">
              <a:off x="495380" y="3575729"/>
              <a:ext cx="0" cy="18288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40" name="Group 39"/>
          <p:cNvGrpSpPr/>
          <p:nvPr/>
        </p:nvGrpSpPr>
        <p:grpSpPr>
          <a:xfrm flipV="1">
            <a:off x="4823745" y="4405159"/>
            <a:ext cx="182880" cy="141699"/>
            <a:chOff x="403940" y="3667169"/>
            <a:chExt cx="182880" cy="141699"/>
          </a:xfrm>
        </p:grpSpPr>
        <p:cxnSp>
          <p:nvCxnSpPr>
            <p:cNvPr id="41" name="Straight Connector 40"/>
            <p:cNvCxnSpPr/>
            <p:nvPr/>
          </p:nvCxnSpPr>
          <p:spPr>
            <a:xfrm>
              <a:off x="438517" y="3717428"/>
              <a:ext cx="0" cy="9144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2" name="Straight Connector 41"/>
            <p:cNvCxnSpPr/>
            <p:nvPr/>
          </p:nvCxnSpPr>
          <p:spPr>
            <a:xfrm rot="2700000">
              <a:off x="495380" y="3575729"/>
              <a:ext cx="0" cy="18288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43" name="Group 42"/>
          <p:cNvGrpSpPr/>
          <p:nvPr/>
        </p:nvGrpSpPr>
        <p:grpSpPr>
          <a:xfrm flipV="1">
            <a:off x="6991558" y="4408267"/>
            <a:ext cx="182880" cy="141699"/>
            <a:chOff x="403940" y="3667169"/>
            <a:chExt cx="182880" cy="141699"/>
          </a:xfrm>
        </p:grpSpPr>
        <p:cxnSp>
          <p:nvCxnSpPr>
            <p:cNvPr id="44" name="Straight Connector 43"/>
            <p:cNvCxnSpPr/>
            <p:nvPr/>
          </p:nvCxnSpPr>
          <p:spPr>
            <a:xfrm>
              <a:off x="438517" y="3717428"/>
              <a:ext cx="0" cy="9144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45" name="Straight Connector 44"/>
            <p:cNvCxnSpPr/>
            <p:nvPr/>
          </p:nvCxnSpPr>
          <p:spPr>
            <a:xfrm rot="2700000">
              <a:off x="495380" y="3575729"/>
              <a:ext cx="0" cy="182880"/>
            </a:xfrm>
            <a:prstGeom prst="lin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nvGrpSpPr>
          <p:cNvPr id="52" name="Group 51"/>
          <p:cNvGrpSpPr/>
          <p:nvPr/>
        </p:nvGrpSpPr>
        <p:grpSpPr>
          <a:xfrm>
            <a:off x="395259" y="4115991"/>
            <a:ext cx="295181" cy="295181"/>
            <a:chOff x="395259" y="3866273"/>
            <a:chExt cx="295181" cy="295181"/>
          </a:xfrm>
        </p:grpSpPr>
        <p:sp>
          <p:nvSpPr>
            <p:cNvPr id="7" name="Oval 6"/>
            <p:cNvSpPr/>
            <p:nvPr/>
          </p:nvSpPr>
          <p:spPr bwMode="auto">
            <a:xfrm>
              <a:off x="395259" y="3866273"/>
              <a:ext cx="295181" cy="295181"/>
            </a:xfrm>
            <a:prstGeom prst="ellips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6" name="Oval 45"/>
            <p:cNvSpPr/>
            <p:nvPr/>
          </p:nvSpPr>
          <p:spPr bwMode="auto">
            <a:xfrm>
              <a:off x="442265" y="3913279"/>
              <a:ext cx="201168" cy="201168"/>
            </a:xfrm>
            <a:prstGeom prst="ellipse">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grpSp>
        <p:nvGrpSpPr>
          <p:cNvPr id="59" name="Group 58"/>
          <p:cNvGrpSpPr/>
          <p:nvPr/>
        </p:nvGrpSpPr>
        <p:grpSpPr>
          <a:xfrm>
            <a:off x="2555314" y="4115991"/>
            <a:ext cx="295181" cy="295181"/>
            <a:chOff x="2555314" y="3866273"/>
            <a:chExt cx="295181" cy="295181"/>
          </a:xfrm>
        </p:grpSpPr>
        <p:sp>
          <p:nvSpPr>
            <p:cNvPr id="10" name="Oval 9"/>
            <p:cNvSpPr/>
            <p:nvPr/>
          </p:nvSpPr>
          <p:spPr bwMode="auto">
            <a:xfrm>
              <a:off x="2555314" y="3866273"/>
              <a:ext cx="295181" cy="295181"/>
            </a:xfrm>
            <a:prstGeom prst="ellips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7" name="Oval 46"/>
            <p:cNvSpPr/>
            <p:nvPr/>
          </p:nvSpPr>
          <p:spPr bwMode="auto">
            <a:xfrm>
              <a:off x="2602320" y="3913279"/>
              <a:ext cx="201168" cy="201168"/>
            </a:xfrm>
            <a:prstGeom prst="ellipse">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grpSp>
        <p:nvGrpSpPr>
          <p:cNvPr id="49" name="Group 48"/>
          <p:cNvGrpSpPr/>
          <p:nvPr/>
        </p:nvGrpSpPr>
        <p:grpSpPr>
          <a:xfrm>
            <a:off x="4715395" y="4097330"/>
            <a:ext cx="295181" cy="295181"/>
            <a:chOff x="4715395" y="3847612"/>
            <a:chExt cx="295181" cy="295181"/>
          </a:xfrm>
        </p:grpSpPr>
        <p:sp>
          <p:nvSpPr>
            <p:cNvPr id="16" name="Oval 15"/>
            <p:cNvSpPr/>
            <p:nvPr/>
          </p:nvSpPr>
          <p:spPr bwMode="auto">
            <a:xfrm>
              <a:off x="4715395" y="3847612"/>
              <a:ext cx="295181" cy="295181"/>
            </a:xfrm>
            <a:prstGeom prst="ellips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48" name="Oval 47"/>
            <p:cNvSpPr/>
            <p:nvPr/>
          </p:nvSpPr>
          <p:spPr bwMode="auto">
            <a:xfrm>
              <a:off x="4762401" y="3894618"/>
              <a:ext cx="201168" cy="201168"/>
            </a:xfrm>
            <a:prstGeom prst="ellipse">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grpSp>
        <p:nvGrpSpPr>
          <p:cNvPr id="51" name="Group 50"/>
          <p:cNvGrpSpPr/>
          <p:nvPr/>
        </p:nvGrpSpPr>
        <p:grpSpPr>
          <a:xfrm>
            <a:off x="6875475" y="4125322"/>
            <a:ext cx="295181" cy="295181"/>
            <a:chOff x="6875475" y="3875604"/>
            <a:chExt cx="295181" cy="295181"/>
          </a:xfrm>
        </p:grpSpPr>
        <p:sp>
          <p:nvSpPr>
            <p:cNvPr id="13" name="Oval 12"/>
            <p:cNvSpPr/>
            <p:nvPr/>
          </p:nvSpPr>
          <p:spPr bwMode="auto">
            <a:xfrm>
              <a:off x="6875475" y="3875604"/>
              <a:ext cx="295181" cy="295181"/>
            </a:xfrm>
            <a:prstGeom prst="ellipse">
              <a:avLst/>
            </a:prstGeom>
            <a:solidFill>
              <a:schemeClr val="bg1"/>
            </a:solidFill>
            <a:ln w="3492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sp>
          <p:nvSpPr>
            <p:cNvPr id="50" name="Oval 49"/>
            <p:cNvSpPr/>
            <p:nvPr/>
          </p:nvSpPr>
          <p:spPr bwMode="auto">
            <a:xfrm>
              <a:off x="6922481" y="3922610"/>
              <a:ext cx="201168" cy="201168"/>
            </a:xfrm>
            <a:prstGeom prst="ellipse">
              <a:avLst/>
            </a:prstGeom>
            <a:solidFill>
              <a:srgbClr val="FFA6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p>
              <a:pPr algn="ctr" defTabSz="914099" fontAlgn="base">
                <a:spcBef>
                  <a:spcPct val="0"/>
                </a:spcBef>
                <a:spcAft>
                  <a:spcPct val="0"/>
                </a:spcAft>
              </a:pPr>
              <a:endParaRPr lang="en-US" b="1" spc="-50" dirty="0">
                <a:solidFill>
                  <a:schemeClr val="tx1">
                    <a:alpha val="99000"/>
                  </a:schemeClr>
                </a:solidFill>
                <a:latin typeface="Segoe UI" pitchFamily="34" charset="0"/>
                <a:ea typeface="Segoe UI" pitchFamily="34" charset="0"/>
                <a:cs typeface="Segoe UI" pitchFamily="34" charset="0"/>
              </a:endParaRPr>
            </a:p>
          </p:txBody>
        </p:sp>
      </p:grpSp>
      <p:graphicFrame>
        <p:nvGraphicFramePr>
          <p:cNvPr id="4" name="Chart 3"/>
          <p:cNvGraphicFramePr/>
          <p:nvPr>
            <p:extLst>
              <p:ext uri="{D42A27DB-BD31-4B8C-83A1-F6EECF244321}">
                <p14:modId xmlns:p14="http://schemas.microsoft.com/office/powerpoint/2010/main" val="3202303883"/>
              </p:ext>
            </p:extLst>
          </p:nvPr>
        </p:nvGraphicFramePr>
        <p:xfrm>
          <a:off x="4178210" y="-28575"/>
          <a:ext cx="4607451" cy="3577124"/>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bwMode="auto">
          <a:xfrm>
            <a:off x="3148780" y="3498850"/>
            <a:ext cx="5387340" cy="2133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45720" bIns="0" numCol="1" spcCol="0" rtlCol="0" fromWordArt="0" anchor="t" anchorCtr="0" forceAA="0" compatLnSpc="1">
            <a:prstTxWarp prst="textNoShape">
              <a:avLst/>
            </a:prstTxWarp>
            <a:noAutofit/>
          </a:bodyPr>
          <a:lstStyle/>
          <a:p>
            <a:pPr marL="0" lvl="1" algn="r" defTabSz="914099" fontAlgn="base">
              <a:spcBef>
                <a:spcPct val="0"/>
              </a:spcBef>
              <a:spcAft>
                <a:spcPct val="0"/>
              </a:spcAft>
            </a:pPr>
            <a:r>
              <a:rPr lang="en-US" sz="800" b="1" kern="0" dirty="0" smtClean="0">
                <a:gradFill>
                  <a:gsLst>
                    <a:gs pos="100000">
                      <a:schemeClr val="tx1">
                        <a:lumMod val="75000"/>
                        <a:lumOff val="25000"/>
                      </a:schemeClr>
                    </a:gs>
                    <a:gs pos="1000">
                      <a:schemeClr val="tx1">
                        <a:lumMod val="75000"/>
                        <a:lumOff val="25000"/>
                      </a:schemeClr>
                    </a:gs>
                  </a:gsLst>
                  <a:lin ang="5400000" scaled="0"/>
                </a:gradFill>
              </a:rPr>
              <a:t>Source: </a:t>
            </a:r>
            <a:r>
              <a:rPr lang="en-US" sz="800" kern="0" dirty="0" smtClean="0">
                <a:gradFill>
                  <a:gsLst>
                    <a:gs pos="100000">
                      <a:schemeClr val="tx1">
                        <a:lumMod val="75000"/>
                        <a:lumOff val="25000"/>
                      </a:schemeClr>
                    </a:gs>
                    <a:gs pos="1000">
                      <a:schemeClr val="tx1">
                        <a:lumMod val="75000"/>
                        <a:lumOff val="25000"/>
                      </a:schemeClr>
                    </a:gs>
                  </a:gsLst>
                  <a:lin ang="5400000" scaled="0"/>
                </a:gradFill>
              </a:rPr>
              <a:t>Conducted for NRF by </a:t>
            </a:r>
            <a:r>
              <a:rPr lang="en-US" sz="800" kern="0" dirty="0" err="1" smtClean="0">
                <a:gradFill>
                  <a:gsLst>
                    <a:gs pos="100000">
                      <a:schemeClr val="tx1">
                        <a:lumMod val="75000"/>
                        <a:lumOff val="25000"/>
                      </a:schemeClr>
                    </a:gs>
                    <a:gs pos="1000">
                      <a:schemeClr val="tx1">
                        <a:lumMod val="75000"/>
                        <a:lumOff val="25000"/>
                      </a:schemeClr>
                    </a:gs>
                  </a:gsLst>
                  <a:lin ang="5400000" scaled="0"/>
                </a:gradFill>
              </a:rPr>
              <a:t>BIGresearch</a:t>
            </a:r>
            <a:r>
              <a:rPr lang="en-US" sz="800" kern="0" dirty="0" smtClean="0">
                <a:gradFill>
                  <a:gsLst>
                    <a:gs pos="100000">
                      <a:schemeClr val="tx1">
                        <a:lumMod val="75000"/>
                        <a:lumOff val="25000"/>
                      </a:schemeClr>
                    </a:gs>
                    <a:gs pos="1000">
                      <a:schemeClr val="tx1">
                        <a:lumMod val="75000"/>
                        <a:lumOff val="25000"/>
                      </a:schemeClr>
                    </a:gs>
                  </a:gsLst>
                  <a:lin ang="5400000" scaled="0"/>
                </a:gradFill>
              </a:rPr>
              <a:t>®, Consumer Intentions &amp; Actions</a:t>
            </a:r>
            <a:r>
              <a:rPr lang="en-US" sz="800" kern="0" baseline="30000" dirty="0" smtClean="0">
                <a:gradFill>
                  <a:gsLst>
                    <a:gs pos="100000">
                      <a:schemeClr val="tx1">
                        <a:lumMod val="75000"/>
                        <a:lumOff val="25000"/>
                      </a:schemeClr>
                    </a:gs>
                    <a:gs pos="1000">
                      <a:schemeClr val="tx1">
                        <a:lumMod val="75000"/>
                        <a:lumOff val="25000"/>
                      </a:schemeClr>
                    </a:gs>
                  </a:gsLst>
                  <a:lin ang="5400000" scaled="0"/>
                </a:gradFill>
              </a:rPr>
              <a:t>®</a:t>
            </a:r>
            <a:r>
              <a:rPr lang="en-US" sz="800" kern="0" dirty="0" smtClean="0">
                <a:gradFill>
                  <a:gsLst>
                    <a:gs pos="100000">
                      <a:schemeClr val="tx1">
                        <a:lumMod val="75000"/>
                        <a:lumOff val="25000"/>
                      </a:schemeClr>
                    </a:gs>
                    <a:gs pos="1000">
                      <a:schemeClr val="tx1">
                        <a:lumMod val="75000"/>
                        <a:lumOff val="25000"/>
                      </a:schemeClr>
                    </a:gs>
                  </a:gsLst>
                  <a:lin ang="5400000" scaled="0"/>
                </a:gradFill>
              </a:rPr>
              <a:t> Survey, 2011</a:t>
            </a:r>
          </a:p>
        </p:txBody>
      </p:sp>
      <p:cxnSp>
        <p:nvCxnSpPr>
          <p:cNvPr id="9" name="Elbow Connector 8"/>
          <p:cNvCxnSpPr/>
          <p:nvPr/>
        </p:nvCxnSpPr>
        <p:spPr>
          <a:xfrm flipH="1">
            <a:off x="5605463" y="2115570"/>
            <a:ext cx="1631354" cy="0"/>
          </a:xfrm>
          <a:prstGeom prst="straightConnector1">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5" name="Elbow Connector 8"/>
          <p:cNvCxnSpPr/>
          <p:nvPr/>
        </p:nvCxnSpPr>
        <p:spPr>
          <a:xfrm flipH="1">
            <a:off x="4757738" y="2510858"/>
            <a:ext cx="2479080" cy="0"/>
          </a:xfrm>
          <a:prstGeom prst="straightConnector1">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56" name="Elbow Connector 8"/>
          <p:cNvCxnSpPr/>
          <p:nvPr/>
        </p:nvCxnSpPr>
        <p:spPr>
          <a:xfrm flipH="1">
            <a:off x="6648450" y="1710758"/>
            <a:ext cx="588368" cy="0"/>
          </a:xfrm>
          <a:prstGeom prst="straightConnector1">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1" name="Elbow Connector 8"/>
          <p:cNvCxnSpPr/>
          <p:nvPr/>
        </p:nvCxnSpPr>
        <p:spPr>
          <a:xfrm flipH="1">
            <a:off x="5605463" y="1305945"/>
            <a:ext cx="1631355" cy="0"/>
          </a:xfrm>
          <a:prstGeom prst="straightConnector1">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63" name="Elbow Connector 8"/>
          <p:cNvCxnSpPr/>
          <p:nvPr/>
        </p:nvCxnSpPr>
        <p:spPr>
          <a:xfrm rot="10800000" flipV="1">
            <a:off x="5076726" y="909069"/>
            <a:ext cx="2160098" cy="581594"/>
          </a:xfrm>
          <a:prstGeom prst="bentConnector3">
            <a:avLst>
              <a:gd name="adj1" fmla="val 100269"/>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72" name="Elbow Connector 8"/>
          <p:cNvCxnSpPr/>
          <p:nvPr/>
        </p:nvCxnSpPr>
        <p:spPr>
          <a:xfrm rot="10800000" flipV="1">
            <a:off x="4810126" y="512419"/>
            <a:ext cx="2426701" cy="1364006"/>
          </a:xfrm>
          <a:prstGeom prst="bentConnector3">
            <a:avLst>
              <a:gd name="adj1" fmla="val 99979"/>
            </a:avLst>
          </a:prstGeom>
          <a:ln w="9525">
            <a:solidFill>
              <a:schemeClr val="tx1">
                <a:lumMod val="85000"/>
                <a:lumOff val="15000"/>
              </a:schemeClr>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07911" y="1794684"/>
            <a:ext cx="3178239" cy="646331"/>
          </a:xfrm>
          <a:prstGeom prst="rect">
            <a:avLst/>
          </a:prstGeom>
        </p:spPr>
        <p:txBody>
          <a:bodyPr wrap="square">
            <a:spAutoFit/>
          </a:bodyPr>
          <a:lstStyle/>
          <a:p>
            <a:pPr>
              <a:spcBef>
                <a:spcPct val="20000"/>
              </a:spcBef>
              <a:spcAft>
                <a:spcPts val="600"/>
              </a:spcAft>
              <a:buSzPct val="90000"/>
            </a:pPr>
            <a:r>
              <a:rPr lang="en-US" sz="1800" b="1" smtClean="0">
                <a:gradFill>
                  <a:gsLst>
                    <a:gs pos="97000">
                      <a:schemeClr val="accent5"/>
                    </a:gs>
                    <a:gs pos="2000">
                      <a:schemeClr val="accent5"/>
                    </a:gs>
                  </a:gsLst>
                  <a:lin ang="5400000" scaled="0"/>
                </a:gradFill>
              </a:rPr>
              <a:t>When people plan to start holiday shopping, 2011</a:t>
            </a:r>
            <a:endParaRPr lang="en-US" dirty="0">
              <a:gradFill>
                <a:gsLst>
                  <a:gs pos="0">
                    <a:schemeClr val="tx2"/>
                  </a:gs>
                  <a:gs pos="100000">
                    <a:schemeClr val="tx2"/>
                  </a:gs>
                </a:gsLst>
                <a:lin ang="5400000" scaled="0"/>
              </a:gradFill>
            </a:endParaRPr>
          </a:p>
        </p:txBody>
      </p:sp>
      <p:sp>
        <p:nvSpPr>
          <p:cNvPr id="57" name="Freeform 9"/>
          <p:cNvSpPr>
            <a:spLocks noEditPoints="1"/>
          </p:cNvSpPr>
          <p:nvPr/>
        </p:nvSpPr>
        <p:spPr bwMode="black">
          <a:xfrm>
            <a:off x="3313754" y="1895294"/>
            <a:ext cx="462280" cy="464159"/>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5768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750"/>
                                        <p:tgtEl>
                                          <p:spTgt spid="5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childTnLst>
                          </p:cTn>
                        </p:par>
                        <p:par>
                          <p:cTn id="11" fill="hold">
                            <p:stCondLst>
                              <p:cond delay="1000"/>
                            </p:stCondLst>
                            <p:childTnLst>
                              <p:par>
                                <p:cTn id="12" presetID="53" presetClass="entr" presetSubtype="16" fill="hold" nodeType="afterEffect">
                                  <p:stCondLst>
                                    <p:cond delay="500"/>
                                  </p:stCondLst>
                                  <p:childTnLst>
                                    <p:set>
                                      <p:cBhvr>
                                        <p:cTn id="13" dur="1" fill="hold">
                                          <p:stCondLst>
                                            <p:cond delay="0"/>
                                          </p:stCondLst>
                                        </p:cTn>
                                        <p:tgtEl>
                                          <p:spTgt spid="52"/>
                                        </p:tgtEl>
                                        <p:attrNameLst>
                                          <p:attrName>style.visibility</p:attrName>
                                        </p:attrNameLst>
                                      </p:cBhvr>
                                      <p:to>
                                        <p:strVal val="visible"/>
                                      </p:to>
                                    </p:set>
                                    <p:anim calcmode="lin" valueType="num">
                                      <p:cBhvr>
                                        <p:cTn id="14" dur="500" fill="hold"/>
                                        <p:tgtEl>
                                          <p:spTgt spid="52"/>
                                        </p:tgtEl>
                                        <p:attrNameLst>
                                          <p:attrName>ppt_w</p:attrName>
                                        </p:attrNameLst>
                                      </p:cBhvr>
                                      <p:tavLst>
                                        <p:tav tm="0">
                                          <p:val>
                                            <p:fltVal val="0"/>
                                          </p:val>
                                        </p:tav>
                                        <p:tav tm="100000">
                                          <p:val>
                                            <p:strVal val="#ppt_w"/>
                                          </p:val>
                                        </p:tav>
                                      </p:tavLst>
                                    </p:anim>
                                    <p:anim calcmode="lin" valueType="num">
                                      <p:cBhvr>
                                        <p:cTn id="15" dur="500" fill="hold"/>
                                        <p:tgtEl>
                                          <p:spTgt spid="52"/>
                                        </p:tgtEl>
                                        <p:attrNameLst>
                                          <p:attrName>ppt_h</p:attrName>
                                        </p:attrNameLst>
                                      </p:cBhvr>
                                      <p:tavLst>
                                        <p:tav tm="0">
                                          <p:val>
                                            <p:fltVal val="0"/>
                                          </p:val>
                                        </p:tav>
                                        <p:tav tm="100000">
                                          <p:val>
                                            <p:strVal val="#ppt_h"/>
                                          </p:val>
                                        </p:tav>
                                      </p:tavLst>
                                    </p:anim>
                                    <p:animEffect transition="in" filter="fade">
                                      <p:cBhvr>
                                        <p:cTn id="16" dur="500"/>
                                        <p:tgtEl>
                                          <p:spTgt spid="52"/>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up)">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500" fill="hold"/>
                                        <p:tgtEl>
                                          <p:spTgt spid="59"/>
                                        </p:tgtEl>
                                        <p:attrNameLst>
                                          <p:attrName>ppt_w</p:attrName>
                                        </p:attrNameLst>
                                      </p:cBhvr>
                                      <p:tavLst>
                                        <p:tav tm="0">
                                          <p:val>
                                            <p:fltVal val="0"/>
                                          </p:val>
                                        </p:tav>
                                        <p:tav tm="100000">
                                          <p:val>
                                            <p:strVal val="#ppt_w"/>
                                          </p:val>
                                        </p:tav>
                                      </p:tavLst>
                                    </p:anim>
                                    <p:anim calcmode="lin" valueType="num">
                                      <p:cBhvr>
                                        <p:cTn id="32" dur="500" fill="hold"/>
                                        <p:tgtEl>
                                          <p:spTgt spid="59"/>
                                        </p:tgtEl>
                                        <p:attrNameLst>
                                          <p:attrName>ppt_h</p:attrName>
                                        </p:attrNameLst>
                                      </p:cBhvr>
                                      <p:tavLst>
                                        <p:tav tm="0">
                                          <p:val>
                                            <p:fltVal val="0"/>
                                          </p:val>
                                        </p:tav>
                                        <p:tav tm="100000">
                                          <p:val>
                                            <p:strVal val="#ppt_h"/>
                                          </p:val>
                                        </p:tav>
                                      </p:tavLst>
                                    </p:anim>
                                    <p:animEffect transition="in" filter="fade">
                                      <p:cBhvr>
                                        <p:cTn id="33" dur="500"/>
                                        <p:tgtEl>
                                          <p:spTgt spid="59"/>
                                        </p:tgtEl>
                                      </p:cBhvr>
                                    </p:animEffect>
                                  </p:childTnLst>
                                </p:cTn>
                              </p:par>
                            </p:childTnLst>
                          </p:cTn>
                        </p:par>
                        <p:par>
                          <p:cTn id="34" fill="hold">
                            <p:stCondLst>
                              <p:cond delay="3500"/>
                            </p:stCondLst>
                            <p:childTnLst>
                              <p:par>
                                <p:cTn id="35" presetID="22" presetClass="entr" presetSubtype="1"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fltVal val="0"/>
                                          </p:val>
                                        </p:tav>
                                        <p:tav tm="100000">
                                          <p:val>
                                            <p:strVal val="#ppt_h"/>
                                          </p:val>
                                        </p:tav>
                                      </p:tavLst>
                                    </p:anim>
                                    <p:animEffect transition="in" filter="fade">
                                      <p:cBhvr>
                                        <p:cTn id="50" dur="500"/>
                                        <p:tgtEl>
                                          <p:spTgt spid="49"/>
                                        </p:tgtEl>
                                      </p:cBhvr>
                                    </p:animEffect>
                                  </p:childTnLst>
                                </p:cTn>
                              </p:par>
                            </p:childTnLst>
                          </p:cTn>
                        </p:par>
                        <p:par>
                          <p:cTn id="51" fill="hold">
                            <p:stCondLst>
                              <p:cond delay="5000"/>
                            </p:stCondLst>
                            <p:childTnLst>
                              <p:par>
                                <p:cTn id="52" presetID="22" presetClass="entr" presetSubtype="1"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up)">
                                      <p:cBhvr>
                                        <p:cTn id="54" dur="500"/>
                                        <p:tgtEl>
                                          <p:spTgt spid="4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childTnLst>
                                </p:cTn>
                              </p:par>
                            </p:childTnLst>
                          </p:cTn>
                        </p:par>
                        <p:par>
                          <p:cTn id="58" fill="hold">
                            <p:stCondLst>
                              <p:cond delay="5500"/>
                            </p:stCondLst>
                            <p:childTnLst>
                              <p:par>
                                <p:cTn id="59" presetID="22" presetClass="entr" presetSubtype="1"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up)">
                                      <p:cBhvr>
                                        <p:cTn id="61" dur="500"/>
                                        <p:tgtEl>
                                          <p:spTgt spid="20"/>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p:cTn id="65" dur="500" fill="hold"/>
                                        <p:tgtEl>
                                          <p:spTgt spid="51"/>
                                        </p:tgtEl>
                                        <p:attrNameLst>
                                          <p:attrName>ppt_w</p:attrName>
                                        </p:attrNameLst>
                                      </p:cBhvr>
                                      <p:tavLst>
                                        <p:tav tm="0">
                                          <p:val>
                                            <p:fltVal val="0"/>
                                          </p:val>
                                        </p:tav>
                                        <p:tav tm="100000">
                                          <p:val>
                                            <p:strVal val="#ppt_w"/>
                                          </p:val>
                                        </p:tav>
                                      </p:tavLst>
                                    </p:anim>
                                    <p:anim calcmode="lin" valueType="num">
                                      <p:cBhvr>
                                        <p:cTn id="66" dur="500" fill="hold"/>
                                        <p:tgtEl>
                                          <p:spTgt spid="51"/>
                                        </p:tgtEl>
                                        <p:attrNameLst>
                                          <p:attrName>ppt_h</p:attrName>
                                        </p:attrNameLst>
                                      </p:cBhvr>
                                      <p:tavLst>
                                        <p:tav tm="0">
                                          <p:val>
                                            <p:fltVal val="0"/>
                                          </p:val>
                                        </p:tav>
                                        <p:tav tm="100000">
                                          <p:val>
                                            <p:strVal val="#ppt_h"/>
                                          </p:val>
                                        </p:tav>
                                      </p:tavLst>
                                    </p:anim>
                                    <p:animEffect transition="in" filter="fade">
                                      <p:cBhvr>
                                        <p:cTn id="67" dur="500"/>
                                        <p:tgtEl>
                                          <p:spTgt spid="51"/>
                                        </p:tgtEl>
                                      </p:cBhvr>
                                    </p:animEffect>
                                  </p:childTnLst>
                                </p:cTn>
                              </p:par>
                            </p:childTnLst>
                          </p:cTn>
                        </p:par>
                        <p:par>
                          <p:cTn id="68" fill="hold">
                            <p:stCondLst>
                              <p:cond delay="6500"/>
                            </p:stCondLst>
                            <p:childTnLst>
                              <p:par>
                                <p:cTn id="69" presetID="22" presetClass="entr" presetSubtype="1"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up)">
                                      <p:cBhvr>
                                        <p:cTn id="71" dur="500"/>
                                        <p:tgtEl>
                                          <p:spTgt spid="4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par>
                          <p:cTn id="75" fill="hold">
                            <p:stCondLst>
                              <p:cond delay="7000"/>
                            </p:stCondLst>
                            <p:childTnLst>
                              <p:par>
                                <p:cTn id="76" presetID="22" presetClass="entr" presetSubtype="1"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wipe(up)">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9" grpId="0" animBg="1"/>
      <p:bldP spid="18" grpId="0" animBg="1"/>
      <p:bldP spid="20" grpId="0" animBg="1"/>
      <p:bldP spid="21" grpId="0" animBg="1"/>
      <p:bldP spid="33"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575" y="1385882"/>
            <a:ext cx="6702425" cy="4491042"/>
            <a:chOff x="10233660" y="1385882"/>
            <a:chExt cx="6742186" cy="4491042"/>
          </a:xfrm>
        </p:grpSpPr>
        <p:sp>
          <p:nvSpPr>
            <p:cNvPr id="18" name="Rectangle 17"/>
            <p:cNvSpPr/>
            <p:nvPr/>
          </p:nvSpPr>
          <p:spPr>
            <a:xfrm>
              <a:off x="10653791" y="1388865"/>
              <a:ext cx="5560401" cy="4488059"/>
            </a:xfrm>
            <a:prstGeom prst="rect">
              <a:avLst/>
            </a:prstGeom>
            <a:solidFill>
              <a:schemeClr val="bg2">
                <a:lumMod val="90000"/>
              </a:schemeClr>
            </a:solidFill>
            <a:ln w="25400" cap="flat" cmpd="sng" algn="ctr">
              <a:noFill/>
              <a:prstDash val="solid"/>
            </a:ln>
            <a:effectLst/>
          </p:spPr>
          <p:txBody>
            <a:bodyPr rtlCol="0" anchor="ctr"/>
            <a:lstStyle/>
            <a:p>
              <a:pPr algn="ctr" defTabSz="914400"/>
              <a:endParaRPr lang="en-US" sz="1800" kern="0" dirty="0">
                <a:solidFill>
                  <a:srgbClr val="000000"/>
                </a:solidFill>
                <a:latin typeface="Segoe UI"/>
              </a:endParaRPr>
            </a:p>
          </p:txBody>
        </p:sp>
        <p:sp>
          <p:nvSpPr>
            <p:cNvPr id="20" name="Text Placeholder 4"/>
            <p:cNvSpPr txBox="1">
              <a:spLocks/>
            </p:cNvSpPr>
            <p:nvPr/>
          </p:nvSpPr>
          <p:spPr>
            <a:xfrm>
              <a:off x="10686370" y="1385882"/>
              <a:ext cx="4858430" cy="833939"/>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2"/>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2"/>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2"/>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9pPr>
            </a:lstStyle>
            <a:p>
              <a:pPr marL="0" indent="0">
                <a:spcAft>
                  <a:spcPts val="600"/>
                </a:spcAft>
                <a:buClr>
                  <a:srgbClr val="557EB9"/>
                </a:buClr>
                <a:buSzPct val="90000"/>
                <a:buNone/>
                <a:defRPr/>
              </a:pPr>
              <a:r>
                <a:rPr lang="en-US" sz="1800" b="1" kern="0" dirty="0" smtClean="0">
                  <a:gradFill>
                    <a:gsLst>
                      <a:gs pos="100000">
                        <a:schemeClr val="accent5"/>
                      </a:gs>
                      <a:gs pos="1000">
                        <a:schemeClr val="accent5"/>
                      </a:gs>
                    </a:gsLst>
                    <a:lin ang="5400000" scaled="0"/>
                  </a:gradFill>
                </a:rPr>
                <a:t>Weekend Online Holiday Retail Sales</a:t>
              </a:r>
              <a:br>
                <a:rPr lang="en-US" sz="1800" b="1" kern="0" dirty="0" smtClean="0">
                  <a:gradFill>
                    <a:gsLst>
                      <a:gs pos="100000">
                        <a:schemeClr val="accent5"/>
                      </a:gs>
                      <a:gs pos="1000">
                        <a:schemeClr val="accent5"/>
                      </a:gs>
                    </a:gsLst>
                    <a:lin ang="5400000" scaled="0"/>
                  </a:gradFill>
                </a:rPr>
              </a:br>
              <a:r>
                <a:rPr lang="en-US" sz="1400" kern="0" dirty="0" smtClean="0">
                  <a:gradFill>
                    <a:gsLst>
                      <a:gs pos="100000">
                        <a:schemeClr val="tx1">
                          <a:lumMod val="75000"/>
                          <a:lumOff val="25000"/>
                        </a:schemeClr>
                      </a:gs>
                      <a:gs pos="1000">
                        <a:schemeClr val="tx1">
                          <a:lumMod val="75000"/>
                          <a:lumOff val="25000"/>
                        </a:schemeClr>
                      </a:gs>
                    </a:gsLst>
                    <a:lin ang="5400000" scaled="0"/>
                  </a:gradFill>
                </a:rPr>
                <a:t>in Millions ($)</a:t>
              </a:r>
              <a:endParaRPr kumimoji="0" lang="en-US" sz="1400" b="0" i="0" u="none" strike="noStrike" kern="0" cap="none" normalizeH="0" baseline="30000" noProof="0" dirty="0">
                <a:ln>
                  <a:noFill/>
                </a:ln>
                <a:gradFill>
                  <a:gsLst>
                    <a:gs pos="100000">
                      <a:schemeClr val="tx1">
                        <a:lumMod val="75000"/>
                        <a:lumOff val="25000"/>
                      </a:schemeClr>
                    </a:gs>
                    <a:gs pos="1000">
                      <a:schemeClr val="tx1">
                        <a:lumMod val="75000"/>
                        <a:lumOff val="25000"/>
                      </a:schemeClr>
                    </a:gs>
                  </a:gsLst>
                  <a:lin ang="5400000" scaled="0"/>
                </a:gradFill>
                <a:effectLst/>
                <a:uLnTx/>
                <a:uFillTx/>
              </a:endParaRPr>
            </a:p>
          </p:txBody>
        </p:sp>
        <p:graphicFrame>
          <p:nvGraphicFramePr>
            <p:cNvPr id="8" name="Chart 7"/>
            <p:cNvGraphicFramePr/>
            <p:nvPr>
              <p:extLst>
                <p:ext uri="{D42A27DB-BD31-4B8C-83A1-F6EECF244321}">
                  <p14:modId xmlns:p14="http://schemas.microsoft.com/office/powerpoint/2010/main" val="4126004183"/>
                </p:ext>
              </p:extLst>
            </p:nvPr>
          </p:nvGraphicFramePr>
          <p:xfrm>
            <a:off x="10233660" y="1996440"/>
            <a:ext cx="6742186" cy="3130250"/>
          </p:xfrm>
          <a:graphic>
            <a:graphicData uri="http://schemas.openxmlformats.org/drawingml/2006/chart">
              <c:chart xmlns:c="http://schemas.openxmlformats.org/drawingml/2006/chart" xmlns:r="http://schemas.openxmlformats.org/officeDocument/2006/relationships" r:id="rId3"/>
            </a:graphicData>
          </a:graphic>
        </p:graphicFrame>
      </p:grpSp>
      <p:sp>
        <p:nvSpPr>
          <p:cNvPr id="30" name="Left-Right Arrow 2"/>
          <p:cNvSpPr/>
          <p:nvPr/>
        </p:nvSpPr>
        <p:spPr>
          <a:xfrm>
            <a:off x="2905937" y="5117910"/>
            <a:ext cx="2493055" cy="484632"/>
          </a:xfrm>
          <a:prstGeom prst="lef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kern="0" dirty="0">
                <a:gradFill>
                  <a:gsLst>
                    <a:gs pos="100000">
                      <a:schemeClr val="bg1"/>
                    </a:gs>
                    <a:gs pos="1000">
                      <a:schemeClr val="bg1"/>
                    </a:gs>
                  </a:gsLst>
                  <a:lin ang="5400000" scaled="0"/>
                </a:gradFill>
                <a:latin typeface="Segoe UI Semibold" pitchFamily="34" charset="0"/>
              </a:rPr>
              <a:t>Peak Season</a:t>
            </a:r>
          </a:p>
        </p:txBody>
      </p:sp>
      <p:sp>
        <p:nvSpPr>
          <p:cNvPr id="2" name="Title 1"/>
          <p:cNvSpPr>
            <a:spLocks noGrp="1"/>
          </p:cNvSpPr>
          <p:nvPr>
            <p:ph type="title"/>
          </p:nvPr>
        </p:nvSpPr>
        <p:spPr/>
        <p:txBody>
          <a:bodyPr/>
          <a:lstStyle/>
          <a:p>
            <a:r>
              <a:rPr lang="en-US" smtClean="0"/>
              <a:t>2012 peak dates</a:t>
            </a:r>
            <a:endParaRPr lang="en-US" dirty="0"/>
          </a:p>
        </p:txBody>
      </p:sp>
      <p:grpSp>
        <p:nvGrpSpPr>
          <p:cNvPr id="4" name="Group 8"/>
          <p:cNvGrpSpPr/>
          <p:nvPr/>
        </p:nvGrpSpPr>
        <p:grpSpPr>
          <a:xfrm>
            <a:off x="6170852" y="1389170"/>
            <a:ext cx="2654935" cy="2373874"/>
            <a:chOff x="5812576" y="3532390"/>
            <a:chExt cx="2972411" cy="2373874"/>
          </a:xfrm>
        </p:grpSpPr>
        <p:sp>
          <p:nvSpPr>
            <p:cNvPr id="26" name="Rectangle 9"/>
            <p:cNvSpPr/>
            <p:nvPr/>
          </p:nvSpPr>
          <p:spPr>
            <a:xfrm>
              <a:off x="5813187" y="3994055"/>
              <a:ext cx="2971800" cy="1912209"/>
            </a:xfrm>
            <a:prstGeom prst="rect">
              <a:avLst/>
            </a:prstGeom>
            <a:noFill/>
            <a:ln>
              <a:solidFill>
                <a:schemeClr val="bg1">
                  <a:lumMod val="50000"/>
                </a:schemeClr>
              </a:solidFill>
            </a:ln>
          </p:spPr>
          <p:txBody>
            <a:bodyPr wrap="square" tIns="91440">
              <a:noAutofit/>
            </a:bodyPr>
            <a:lstStyle/>
            <a:p>
              <a:pPr marL="0" lvl="1" defTabSz="914099" fontAlgn="base">
                <a:spcBef>
                  <a:spcPct val="0"/>
                </a:spcBef>
                <a:spcAft>
                  <a:spcPct val="0"/>
                </a:spcAft>
              </a:pPr>
              <a:r>
                <a:rPr lang="en-US" b="1" kern="0" dirty="0" smtClean="0">
                  <a:gradFill>
                    <a:gsLst>
                      <a:gs pos="100000">
                        <a:schemeClr val="tx1">
                          <a:lumMod val="75000"/>
                          <a:lumOff val="25000"/>
                        </a:schemeClr>
                      </a:gs>
                      <a:gs pos="1000">
                        <a:schemeClr val="tx1">
                          <a:lumMod val="75000"/>
                          <a:lumOff val="25000"/>
                        </a:schemeClr>
                      </a:gs>
                    </a:gsLst>
                    <a:lin ang="5400000" scaled="0"/>
                  </a:gradFill>
                </a:rPr>
                <a:t>11/23</a:t>
              </a:r>
              <a:r>
                <a:rPr lang="en-US" kern="0" dirty="0">
                  <a:gradFill>
                    <a:gsLst>
                      <a:gs pos="100000">
                        <a:schemeClr val="tx1">
                          <a:lumMod val="75000"/>
                          <a:lumOff val="25000"/>
                        </a:schemeClr>
                      </a:gs>
                      <a:gs pos="1000">
                        <a:schemeClr val="tx1">
                          <a:lumMod val="75000"/>
                          <a:lumOff val="25000"/>
                        </a:schemeClr>
                      </a:gs>
                    </a:gsLst>
                    <a:lin ang="5400000" scaled="0"/>
                  </a:gradFill>
                </a:rPr>
                <a:t> </a:t>
              </a:r>
              <a:r>
                <a:rPr lang="en-US" kern="0" dirty="0" smtClean="0">
                  <a:gradFill>
                    <a:gsLst>
                      <a:gs pos="100000">
                        <a:schemeClr val="tx1">
                          <a:lumMod val="75000"/>
                          <a:lumOff val="25000"/>
                        </a:schemeClr>
                      </a:gs>
                      <a:gs pos="1000">
                        <a:schemeClr val="tx1">
                          <a:lumMod val="75000"/>
                          <a:lumOff val="25000"/>
                        </a:schemeClr>
                      </a:gs>
                    </a:gsLst>
                    <a:lin ang="5400000" scaled="0"/>
                  </a:gradFill>
                </a:rPr>
                <a:t> Black </a:t>
              </a:r>
              <a:r>
                <a:rPr lang="en-US" kern="0" dirty="0">
                  <a:gradFill>
                    <a:gsLst>
                      <a:gs pos="100000">
                        <a:schemeClr val="tx1">
                          <a:lumMod val="75000"/>
                          <a:lumOff val="25000"/>
                        </a:schemeClr>
                      </a:gs>
                      <a:gs pos="1000">
                        <a:schemeClr val="tx1">
                          <a:lumMod val="75000"/>
                          <a:lumOff val="25000"/>
                        </a:schemeClr>
                      </a:gs>
                    </a:gsLst>
                    <a:lin ang="5400000" scaled="0"/>
                  </a:gradFill>
                </a:rPr>
                <a:t>Friday</a:t>
              </a:r>
            </a:p>
            <a:p>
              <a:pPr marL="0" lvl="1" defTabSz="914099" fontAlgn="base">
                <a:spcBef>
                  <a:spcPct val="0"/>
                </a:spcBef>
                <a:spcAft>
                  <a:spcPct val="0"/>
                </a:spcAft>
              </a:pPr>
              <a:r>
                <a:rPr lang="en-US" b="1" kern="0" dirty="0" smtClean="0">
                  <a:gradFill>
                    <a:gsLst>
                      <a:gs pos="100000">
                        <a:schemeClr val="tx1">
                          <a:lumMod val="75000"/>
                          <a:lumOff val="25000"/>
                        </a:schemeClr>
                      </a:gs>
                      <a:gs pos="1000">
                        <a:schemeClr val="tx1">
                          <a:lumMod val="75000"/>
                          <a:lumOff val="25000"/>
                        </a:schemeClr>
                      </a:gs>
                    </a:gsLst>
                    <a:lin ang="5400000" scaled="0"/>
                  </a:gradFill>
                </a:rPr>
                <a:t>11/26</a:t>
              </a:r>
              <a:r>
                <a:rPr lang="en-US" kern="0" dirty="0">
                  <a:gradFill>
                    <a:gsLst>
                      <a:gs pos="100000">
                        <a:schemeClr val="tx1">
                          <a:lumMod val="75000"/>
                          <a:lumOff val="25000"/>
                        </a:schemeClr>
                      </a:gs>
                      <a:gs pos="1000">
                        <a:schemeClr val="tx1">
                          <a:lumMod val="75000"/>
                          <a:lumOff val="25000"/>
                        </a:schemeClr>
                      </a:gs>
                    </a:gsLst>
                    <a:lin ang="5400000" scaled="0"/>
                  </a:gradFill>
                </a:rPr>
                <a:t> </a:t>
              </a:r>
              <a:r>
                <a:rPr lang="en-US" kern="0" dirty="0" smtClean="0">
                  <a:gradFill>
                    <a:gsLst>
                      <a:gs pos="100000">
                        <a:schemeClr val="tx1">
                          <a:lumMod val="75000"/>
                          <a:lumOff val="25000"/>
                        </a:schemeClr>
                      </a:gs>
                      <a:gs pos="1000">
                        <a:schemeClr val="tx1">
                          <a:lumMod val="75000"/>
                          <a:lumOff val="25000"/>
                        </a:schemeClr>
                      </a:gs>
                    </a:gsLst>
                    <a:lin ang="5400000" scaled="0"/>
                  </a:gradFill>
                </a:rPr>
                <a:t> Cyber </a:t>
              </a:r>
              <a:r>
                <a:rPr lang="en-US" kern="0" dirty="0">
                  <a:gradFill>
                    <a:gsLst>
                      <a:gs pos="100000">
                        <a:schemeClr val="tx1">
                          <a:lumMod val="75000"/>
                          <a:lumOff val="25000"/>
                        </a:schemeClr>
                      </a:gs>
                      <a:gs pos="1000">
                        <a:schemeClr val="tx1">
                          <a:lumMod val="75000"/>
                          <a:lumOff val="25000"/>
                        </a:schemeClr>
                      </a:gs>
                    </a:gsLst>
                    <a:lin ang="5400000" scaled="0"/>
                  </a:gradFill>
                </a:rPr>
                <a:t>Monday</a:t>
              </a:r>
            </a:p>
            <a:p>
              <a:pPr marL="0" lvl="1" defTabSz="914099" fontAlgn="base">
                <a:spcBef>
                  <a:spcPct val="0"/>
                </a:spcBef>
                <a:spcAft>
                  <a:spcPct val="0"/>
                </a:spcAft>
              </a:pPr>
              <a:r>
                <a:rPr lang="en-US" b="1" kern="0" dirty="0" smtClean="0">
                  <a:gradFill>
                    <a:gsLst>
                      <a:gs pos="100000">
                        <a:schemeClr val="tx1">
                          <a:lumMod val="75000"/>
                          <a:lumOff val="25000"/>
                        </a:schemeClr>
                      </a:gs>
                      <a:gs pos="1000">
                        <a:schemeClr val="tx1">
                          <a:lumMod val="75000"/>
                          <a:lumOff val="25000"/>
                        </a:schemeClr>
                      </a:gs>
                    </a:gsLst>
                    <a:lin ang="5400000" scaled="0"/>
                  </a:gradFill>
                </a:rPr>
                <a:t>12/03</a:t>
              </a:r>
              <a:r>
                <a:rPr lang="en-US" kern="0" dirty="0">
                  <a:gradFill>
                    <a:gsLst>
                      <a:gs pos="100000">
                        <a:schemeClr val="tx1">
                          <a:lumMod val="75000"/>
                          <a:lumOff val="25000"/>
                        </a:schemeClr>
                      </a:gs>
                      <a:gs pos="1000">
                        <a:schemeClr val="tx1">
                          <a:lumMod val="75000"/>
                          <a:lumOff val="25000"/>
                        </a:schemeClr>
                      </a:gs>
                    </a:gsLst>
                    <a:lin ang="5400000" scaled="0"/>
                  </a:gradFill>
                </a:rPr>
                <a:t> </a:t>
              </a:r>
              <a:r>
                <a:rPr lang="en-US" kern="0" dirty="0" smtClean="0">
                  <a:gradFill>
                    <a:gsLst>
                      <a:gs pos="100000">
                        <a:schemeClr val="tx1">
                          <a:lumMod val="75000"/>
                          <a:lumOff val="25000"/>
                        </a:schemeClr>
                      </a:gs>
                      <a:gs pos="1000">
                        <a:schemeClr val="tx1">
                          <a:lumMod val="75000"/>
                          <a:lumOff val="25000"/>
                        </a:schemeClr>
                      </a:gs>
                    </a:gsLst>
                    <a:lin ang="5400000" scaled="0"/>
                  </a:gradFill>
                </a:rPr>
                <a:t> Green </a:t>
              </a:r>
              <a:r>
                <a:rPr lang="en-US" kern="0" dirty="0">
                  <a:gradFill>
                    <a:gsLst>
                      <a:gs pos="100000">
                        <a:schemeClr val="tx1">
                          <a:lumMod val="75000"/>
                          <a:lumOff val="25000"/>
                        </a:schemeClr>
                      </a:gs>
                      <a:gs pos="1000">
                        <a:schemeClr val="tx1">
                          <a:lumMod val="75000"/>
                          <a:lumOff val="25000"/>
                        </a:schemeClr>
                      </a:gs>
                    </a:gsLst>
                    <a:lin ang="5400000" scaled="0"/>
                  </a:gradFill>
                </a:rPr>
                <a:t>Monday</a:t>
              </a:r>
            </a:p>
            <a:p>
              <a:pPr marL="0" lvl="1" defTabSz="914099" fontAlgn="base">
                <a:spcBef>
                  <a:spcPct val="0"/>
                </a:spcBef>
                <a:spcAft>
                  <a:spcPct val="0"/>
                </a:spcAft>
              </a:pPr>
              <a:r>
                <a:rPr lang="en-US" b="1" kern="0" dirty="0" smtClean="0">
                  <a:gradFill>
                    <a:gsLst>
                      <a:gs pos="100000">
                        <a:schemeClr val="tx1">
                          <a:lumMod val="75000"/>
                          <a:lumOff val="25000"/>
                        </a:schemeClr>
                      </a:gs>
                      <a:gs pos="1000">
                        <a:schemeClr val="tx1">
                          <a:lumMod val="75000"/>
                          <a:lumOff val="25000"/>
                        </a:schemeClr>
                      </a:gs>
                    </a:gsLst>
                    <a:lin ang="5400000" scaled="0"/>
                  </a:gradFill>
                </a:rPr>
                <a:t>12/18</a:t>
              </a:r>
              <a:r>
                <a:rPr lang="en-US" kern="0" dirty="0">
                  <a:gradFill>
                    <a:gsLst>
                      <a:gs pos="100000">
                        <a:schemeClr val="tx1">
                          <a:lumMod val="75000"/>
                          <a:lumOff val="25000"/>
                        </a:schemeClr>
                      </a:gs>
                      <a:gs pos="1000">
                        <a:schemeClr val="tx1">
                          <a:lumMod val="75000"/>
                          <a:lumOff val="25000"/>
                        </a:schemeClr>
                      </a:gs>
                    </a:gsLst>
                    <a:lin ang="5400000" scaled="0"/>
                  </a:gradFill>
                </a:rPr>
                <a:t> </a:t>
              </a:r>
              <a:r>
                <a:rPr lang="en-US" kern="0" dirty="0" smtClean="0">
                  <a:gradFill>
                    <a:gsLst>
                      <a:gs pos="100000">
                        <a:schemeClr val="tx1">
                          <a:lumMod val="75000"/>
                          <a:lumOff val="25000"/>
                        </a:schemeClr>
                      </a:gs>
                      <a:gs pos="1000">
                        <a:schemeClr val="tx1">
                          <a:lumMod val="75000"/>
                          <a:lumOff val="25000"/>
                        </a:schemeClr>
                      </a:gs>
                    </a:gsLst>
                    <a:lin ang="5400000" scaled="0"/>
                  </a:gradFill>
                </a:rPr>
                <a:t> Last </a:t>
              </a:r>
              <a:r>
                <a:rPr lang="en-US" kern="0" dirty="0">
                  <a:gradFill>
                    <a:gsLst>
                      <a:gs pos="100000">
                        <a:schemeClr val="tx1">
                          <a:lumMod val="75000"/>
                          <a:lumOff val="25000"/>
                        </a:schemeClr>
                      </a:gs>
                      <a:gs pos="1000">
                        <a:schemeClr val="tx1">
                          <a:lumMod val="75000"/>
                          <a:lumOff val="25000"/>
                        </a:schemeClr>
                      </a:gs>
                    </a:gsLst>
                    <a:lin ang="5400000" scaled="0"/>
                  </a:gradFill>
                </a:rPr>
                <a:t>Ship Date</a:t>
              </a:r>
            </a:p>
            <a:p>
              <a:pPr marL="0" lvl="1" defTabSz="914099" fontAlgn="base">
                <a:spcBef>
                  <a:spcPct val="0"/>
                </a:spcBef>
                <a:spcAft>
                  <a:spcPct val="0"/>
                </a:spcAft>
              </a:pPr>
              <a:r>
                <a:rPr lang="en-US" b="1" kern="0" dirty="0" smtClean="0">
                  <a:gradFill>
                    <a:gsLst>
                      <a:gs pos="100000">
                        <a:schemeClr val="tx1">
                          <a:lumMod val="75000"/>
                          <a:lumOff val="25000"/>
                        </a:schemeClr>
                      </a:gs>
                      <a:gs pos="1000">
                        <a:schemeClr val="tx1">
                          <a:lumMod val="75000"/>
                          <a:lumOff val="25000"/>
                        </a:schemeClr>
                      </a:gs>
                    </a:gsLst>
                    <a:lin ang="5400000" scaled="0"/>
                  </a:gradFill>
                </a:rPr>
                <a:t>12/27</a:t>
              </a:r>
              <a:r>
                <a:rPr lang="en-US" kern="0" dirty="0">
                  <a:gradFill>
                    <a:gsLst>
                      <a:gs pos="100000">
                        <a:schemeClr val="tx1">
                          <a:lumMod val="75000"/>
                          <a:lumOff val="25000"/>
                        </a:schemeClr>
                      </a:gs>
                      <a:gs pos="1000">
                        <a:schemeClr val="tx1">
                          <a:lumMod val="75000"/>
                          <a:lumOff val="25000"/>
                        </a:schemeClr>
                      </a:gs>
                    </a:gsLst>
                    <a:lin ang="5400000" scaled="0"/>
                  </a:gradFill>
                </a:rPr>
                <a:t> </a:t>
              </a:r>
              <a:r>
                <a:rPr lang="en-US" kern="0" dirty="0" smtClean="0">
                  <a:gradFill>
                    <a:gsLst>
                      <a:gs pos="100000">
                        <a:schemeClr val="tx1">
                          <a:lumMod val="75000"/>
                          <a:lumOff val="25000"/>
                        </a:schemeClr>
                      </a:gs>
                      <a:gs pos="1000">
                        <a:schemeClr val="tx1">
                          <a:lumMod val="75000"/>
                          <a:lumOff val="25000"/>
                        </a:schemeClr>
                      </a:gs>
                    </a:gsLst>
                    <a:lin ang="5400000" scaled="0"/>
                  </a:gradFill>
                </a:rPr>
                <a:t> Post </a:t>
              </a:r>
              <a:r>
                <a:rPr lang="en-US" kern="0" dirty="0">
                  <a:gradFill>
                    <a:gsLst>
                      <a:gs pos="100000">
                        <a:schemeClr val="tx1">
                          <a:lumMod val="75000"/>
                          <a:lumOff val="25000"/>
                        </a:schemeClr>
                      </a:gs>
                      <a:gs pos="1000">
                        <a:schemeClr val="tx1">
                          <a:lumMod val="75000"/>
                          <a:lumOff val="25000"/>
                        </a:schemeClr>
                      </a:gs>
                    </a:gsLst>
                    <a:lin ang="5400000" scaled="0"/>
                  </a:gradFill>
                </a:rPr>
                <a:t>Holiday Sales              </a:t>
              </a:r>
            </a:p>
            <a:p>
              <a:pPr marL="0" lvl="1"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a:p>
              <a:pPr marL="0" lvl="1" defTabSz="914099" fontAlgn="base">
                <a:spcBef>
                  <a:spcPct val="0"/>
                </a:spcBef>
                <a:spcAft>
                  <a:spcPct val="0"/>
                </a:spcAft>
              </a:pPr>
              <a:endParaRPr lang="en-US" kern="0" dirty="0">
                <a:gradFill>
                  <a:gsLst>
                    <a:gs pos="100000">
                      <a:schemeClr val="tx1">
                        <a:lumMod val="75000"/>
                        <a:lumOff val="25000"/>
                      </a:schemeClr>
                    </a:gs>
                    <a:gs pos="1000">
                      <a:schemeClr val="tx1">
                        <a:lumMod val="75000"/>
                        <a:lumOff val="25000"/>
                      </a:schemeClr>
                    </a:gs>
                  </a:gsLst>
                  <a:lin ang="5400000" scaled="0"/>
                </a:gradFill>
              </a:endParaRPr>
            </a:p>
          </p:txBody>
        </p:sp>
        <p:sp>
          <p:nvSpPr>
            <p:cNvPr id="27" name="Rectangle 10"/>
            <p:cNvSpPr/>
            <p:nvPr/>
          </p:nvSpPr>
          <p:spPr>
            <a:xfrm>
              <a:off x="5812576" y="3532390"/>
              <a:ext cx="2969124" cy="461665"/>
            </a:xfrm>
            <a:prstGeom prst="rect">
              <a:avLst/>
            </a:prstGeom>
            <a:solidFill>
              <a:schemeClr val="accent3"/>
            </a:solidFill>
            <a:ln>
              <a:solidFill>
                <a:schemeClr val="accent3"/>
              </a:solidFill>
            </a:ln>
          </p:spPr>
          <p:txBody>
            <a:bodyPr wrap="square" tIns="45720">
              <a:spAutoFit/>
            </a:bodyPr>
            <a:lstStyle/>
            <a:p>
              <a:r>
                <a:rPr lang="en-US" sz="2400" kern="0" dirty="0">
                  <a:gradFill>
                    <a:gsLst>
                      <a:gs pos="100000">
                        <a:schemeClr val="bg2"/>
                      </a:gs>
                      <a:gs pos="2000">
                        <a:schemeClr val="bg2"/>
                      </a:gs>
                    </a:gsLst>
                    <a:lin ang="5400000" scaled="0"/>
                  </a:gradFill>
                  <a:latin typeface="+mj-lt"/>
                </a:rPr>
                <a:t>2012 key dates</a:t>
              </a:r>
            </a:p>
          </p:txBody>
        </p:sp>
      </p:grpSp>
      <p:sp>
        <p:nvSpPr>
          <p:cNvPr id="29" name="TextBox 28"/>
          <p:cNvSpPr txBox="1"/>
          <p:nvPr/>
        </p:nvSpPr>
        <p:spPr>
          <a:xfrm>
            <a:off x="1594091" y="5668566"/>
            <a:ext cx="4413401" cy="258957"/>
          </a:xfrm>
          <a:prstGeom prst="rect">
            <a:avLst/>
          </a:prstGeom>
          <a:noFill/>
        </p:spPr>
        <p:txBody>
          <a:bodyPr wrap="none" lIns="0" tIns="0" rIns="0" bIns="0" rtlCol="0">
            <a:noAutofit/>
          </a:bodyPr>
          <a:lstStyle/>
          <a:p>
            <a:pPr algn="r"/>
            <a:r>
              <a:rPr lang="en-US" sz="800" dirty="0" smtClean="0">
                <a:gradFill>
                  <a:gsLst>
                    <a:gs pos="100000">
                      <a:schemeClr val="tx1">
                        <a:lumMod val="75000"/>
                        <a:lumOff val="25000"/>
                      </a:schemeClr>
                    </a:gs>
                    <a:gs pos="1000">
                      <a:schemeClr val="tx1">
                        <a:lumMod val="75000"/>
                        <a:lumOff val="25000"/>
                      </a:schemeClr>
                    </a:gs>
                  </a:gsLst>
                  <a:lin ang="5400000" scaled="0"/>
                </a:gradFill>
              </a:rPr>
              <a:t>Source: </a:t>
            </a:r>
            <a:r>
              <a:rPr lang="en-US" sz="800" dirty="0" err="1" smtClean="0">
                <a:gradFill>
                  <a:gsLst>
                    <a:gs pos="100000">
                      <a:schemeClr val="tx1">
                        <a:lumMod val="75000"/>
                        <a:lumOff val="25000"/>
                      </a:schemeClr>
                    </a:gs>
                    <a:gs pos="1000">
                      <a:schemeClr val="tx1">
                        <a:lumMod val="75000"/>
                        <a:lumOff val="25000"/>
                      </a:schemeClr>
                    </a:gs>
                  </a:gsLst>
                  <a:lin ang="5400000" scaled="0"/>
                </a:gradFill>
              </a:rPr>
              <a:t>comScore</a:t>
            </a:r>
            <a:r>
              <a:rPr lang="en-US" sz="800" dirty="0" smtClean="0">
                <a:gradFill>
                  <a:gsLst>
                    <a:gs pos="100000">
                      <a:schemeClr val="tx1">
                        <a:lumMod val="75000"/>
                        <a:lumOff val="25000"/>
                      </a:schemeClr>
                    </a:gs>
                    <a:gs pos="1000">
                      <a:schemeClr val="tx1">
                        <a:lumMod val="75000"/>
                        <a:lumOff val="25000"/>
                      </a:schemeClr>
                    </a:gs>
                  </a:gsLst>
                  <a:lin ang="5400000" scaled="0"/>
                </a:gradFill>
              </a:rPr>
              <a:t> Press Release 1/4/2012</a:t>
            </a:r>
            <a:endParaRPr lang="en-US" sz="800" dirty="0">
              <a:gradFill>
                <a:gsLst>
                  <a:gs pos="100000">
                    <a:schemeClr val="tx1">
                      <a:lumMod val="75000"/>
                      <a:lumOff val="25000"/>
                    </a:schemeClr>
                  </a:gs>
                  <a:gs pos="1000">
                    <a:schemeClr val="tx1">
                      <a:lumMod val="75000"/>
                      <a:lumOff val="25000"/>
                    </a:schemeClr>
                  </a:gs>
                </a:gsLst>
                <a:lin ang="5400000" scaled="0"/>
              </a:gradFill>
            </a:endParaRPr>
          </a:p>
        </p:txBody>
      </p:sp>
      <p:grpSp>
        <p:nvGrpSpPr>
          <p:cNvPr id="10" name="Group 9"/>
          <p:cNvGrpSpPr/>
          <p:nvPr/>
        </p:nvGrpSpPr>
        <p:grpSpPr>
          <a:xfrm>
            <a:off x="459698" y="1382659"/>
            <a:ext cx="5940425" cy="4539099"/>
            <a:chOff x="459857" y="1340097"/>
            <a:chExt cx="5940425" cy="4539099"/>
          </a:xfrm>
        </p:grpSpPr>
        <p:grpSp>
          <p:nvGrpSpPr>
            <p:cNvPr id="9" name="Group 8"/>
            <p:cNvGrpSpPr/>
            <p:nvPr/>
          </p:nvGrpSpPr>
          <p:grpSpPr>
            <a:xfrm>
              <a:off x="459857" y="1340097"/>
              <a:ext cx="5940425" cy="4488057"/>
              <a:chOff x="277154" y="5340597"/>
              <a:chExt cx="5940425" cy="4488057"/>
            </a:xfrm>
          </p:grpSpPr>
          <p:grpSp>
            <p:nvGrpSpPr>
              <p:cNvPr id="3" name="Group 2"/>
              <p:cNvGrpSpPr/>
              <p:nvPr/>
            </p:nvGrpSpPr>
            <p:grpSpPr>
              <a:xfrm>
                <a:off x="277154" y="5340597"/>
                <a:ext cx="5940425" cy="4488057"/>
                <a:chOff x="277154" y="1340097"/>
                <a:chExt cx="5940425" cy="4488057"/>
              </a:xfrm>
            </p:grpSpPr>
            <p:sp>
              <p:nvSpPr>
                <p:cNvPr id="14" name="Rectangle 13"/>
                <p:cNvSpPr/>
                <p:nvPr/>
              </p:nvSpPr>
              <p:spPr>
                <a:xfrm>
                  <a:off x="390525" y="1340097"/>
                  <a:ext cx="5527609" cy="4488057"/>
                </a:xfrm>
                <a:prstGeom prst="rect">
                  <a:avLst/>
                </a:prstGeom>
                <a:solidFill>
                  <a:schemeClr val="bg2">
                    <a:lumMod val="90000"/>
                  </a:schemeClr>
                </a:solidFill>
                <a:ln w="25400" cap="flat" cmpd="sng" algn="ctr">
                  <a:noFill/>
                  <a:prstDash val="solid"/>
                </a:ln>
                <a:effectLst/>
              </p:spPr>
              <p:txBody>
                <a:bodyPr rtlCol="0" anchor="ctr"/>
                <a:lstStyle/>
                <a:p>
                  <a:pPr algn="ctr" defTabSz="914400"/>
                  <a:endParaRPr lang="en-US" sz="1800" kern="0" dirty="0">
                    <a:solidFill>
                      <a:srgbClr val="000000"/>
                    </a:solidFill>
                    <a:latin typeface="Segoe UI"/>
                  </a:endParaRPr>
                </a:p>
              </p:txBody>
            </p:sp>
            <p:graphicFrame>
              <p:nvGraphicFramePr>
                <p:cNvPr id="15" name="Content Placeholder 9"/>
                <p:cNvGraphicFramePr>
                  <a:graphicFrameLocks/>
                </p:cNvGraphicFramePr>
                <p:nvPr>
                  <p:extLst>
                    <p:ext uri="{D42A27DB-BD31-4B8C-83A1-F6EECF244321}">
                      <p14:modId xmlns:p14="http://schemas.microsoft.com/office/powerpoint/2010/main" val="654011897"/>
                    </p:ext>
                  </p:extLst>
                </p:nvPr>
              </p:nvGraphicFramePr>
              <p:xfrm>
                <a:off x="277154" y="2168541"/>
                <a:ext cx="5940425" cy="3543729"/>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 Placeholder 4"/>
                <p:cNvSpPr txBox="1">
                  <a:spLocks/>
                </p:cNvSpPr>
                <p:nvPr/>
              </p:nvSpPr>
              <p:spPr>
                <a:xfrm>
                  <a:off x="418420" y="1385882"/>
                  <a:ext cx="4298772" cy="833939"/>
                </a:xfrm>
                <a:prstGeom prst="rect">
                  <a:avLst/>
                </a:prstGeom>
              </p:spPr>
              <p:txBody>
                <a:bodyPr lIns="100584" tIns="137160" rIns="45720" bIns="0"/>
                <a:lstStyle>
                  <a:lvl1pPr marL="460375" indent="-460375" algn="l" defTabSz="912813" rtl="0" eaLnBrk="1" fontAlgn="base" hangingPunct="1">
                    <a:lnSpc>
                      <a:spcPct val="90000"/>
                    </a:lnSpc>
                    <a:spcBef>
                      <a:spcPct val="20000"/>
                    </a:spcBef>
                    <a:spcAft>
                      <a:spcPct val="0"/>
                    </a:spcAft>
                    <a:buBlip>
                      <a:blip r:embed="rId2"/>
                    </a:buBlip>
                    <a:defRPr sz="2000">
                      <a:solidFill>
                        <a:schemeClr val="tx1"/>
                      </a:solidFill>
                      <a:latin typeface="+mn-lt"/>
                      <a:ea typeface="+mn-ea"/>
                      <a:cs typeface="+mn-cs"/>
                    </a:defRPr>
                  </a:lvl1pPr>
                  <a:lvl2pPr marL="855663" indent="-395288" algn="l" defTabSz="912813" rtl="0" eaLnBrk="1" fontAlgn="base" hangingPunct="1">
                    <a:lnSpc>
                      <a:spcPct val="90000"/>
                    </a:lnSpc>
                    <a:spcBef>
                      <a:spcPct val="20000"/>
                    </a:spcBef>
                    <a:spcAft>
                      <a:spcPct val="0"/>
                    </a:spcAft>
                    <a:buBlip>
                      <a:blip r:embed="rId2"/>
                    </a:buBlip>
                    <a:defRPr>
                      <a:solidFill>
                        <a:schemeClr val="tx1"/>
                      </a:solidFill>
                      <a:latin typeface="+mn-lt"/>
                      <a:cs typeface="+mn-cs"/>
                    </a:defRPr>
                  </a:lvl2pPr>
                  <a:lvl3pPr marL="1258888" indent="-403225" algn="l" defTabSz="912813" rtl="0" eaLnBrk="1" fontAlgn="base" hangingPunct="1">
                    <a:lnSpc>
                      <a:spcPct val="90000"/>
                    </a:lnSpc>
                    <a:spcBef>
                      <a:spcPct val="20000"/>
                    </a:spcBef>
                    <a:spcAft>
                      <a:spcPct val="0"/>
                    </a:spcAft>
                    <a:buBlip>
                      <a:blip r:embed="rId2"/>
                    </a:buBlip>
                    <a:defRPr sz="1600">
                      <a:solidFill>
                        <a:schemeClr val="tx1"/>
                      </a:solidFill>
                      <a:latin typeface="+mn-lt"/>
                      <a:cs typeface="+mn-cs"/>
                    </a:defRPr>
                  </a:lvl3pPr>
                  <a:lvl4pPr marL="1604963" indent="-346075"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4pPr>
                  <a:lvl5pPr marL="19415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5pPr>
                  <a:lvl6pPr marL="23987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6pPr>
                  <a:lvl7pPr marL="28559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7pPr>
                  <a:lvl8pPr marL="33131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8pPr>
                  <a:lvl9pPr marL="3770313" indent="-336550" algn="l" defTabSz="912813" rtl="0" eaLnBrk="1" fontAlgn="base" hangingPunct="1">
                    <a:lnSpc>
                      <a:spcPct val="90000"/>
                    </a:lnSpc>
                    <a:spcBef>
                      <a:spcPct val="20000"/>
                    </a:spcBef>
                    <a:spcAft>
                      <a:spcPct val="0"/>
                    </a:spcAft>
                    <a:buBlip>
                      <a:blip r:embed="rId2"/>
                    </a:buBlip>
                    <a:defRPr sz="1400">
                      <a:solidFill>
                        <a:schemeClr val="tx1"/>
                      </a:solidFill>
                      <a:latin typeface="+mn-lt"/>
                      <a:cs typeface="+mn-cs"/>
                    </a:defRPr>
                  </a:lvl9pPr>
                </a:lstStyle>
                <a:p>
                  <a:pPr marL="0" indent="0">
                    <a:spcAft>
                      <a:spcPts val="600"/>
                    </a:spcAft>
                    <a:buClr>
                      <a:srgbClr val="557EB9"/>
                    </a:buClr>
                    <a:buSzPct val="90000"/>
                    <a:buNone/>
                    <a:defRPr/>
                  </a:pPr>
                  <a:r>
                    <a:rPr lang="en-US" sz="1800" b="1" kern="0" dirty="0" smtClean="0">
                      <a:gradFill>
                        <a:gsLst>
                          <a:gs pos="100000">
                            <a:schemeClr val="accent5"/>
                          </a:gs>
                          <a:gs pos="1000">
                            <a:schemeClr val="accent5"/>
                          </a:gs>
                        </a:gsLst>
                        <a:lin ang="5400000" scaled="0"/>
                      </a:gradFill>
                    </a:rPr>
                    <a:t>Daily Holiday Shopping Milestones</a:t>
                  </a:r>
                  <a:endParaRPr lang="en-US" sz="1800" b="1" kern="0" dirty="0">
                    <a:gradFill>
                      <a:gsLst>
                        <a:gs pos="100000">
                          <a:schemeClr val="accent5"/>
                        </a:gs>
                        <a:gs pos="1000">
                          <a:schemeClr val="accent5"/>
                        </a:gs>
                      </a:gsLst>
                      <a:lin ang="5400000" scaled="0"/>
                    </a:gradFill>
                  </a:endParaRPr>
                </a:p>
                <a:p>
                  <a:pPr marL="0" marR="0" lvl="0" indent="0" algn="l" defTabSz="912813" rtl="0" eaLnBrk="1" fontAlgn="base" latinLnBrk="0" hangingPunct="1">
                    <a:lnSpc>
                      <a:spcPts val="1200"/>
                    </a:lnSpc>
                    <a:spcBef>
                      <a:spcPts val="0"/>
                    </a:spcBef>
                    <a:spcAft>
                      <a:spcPct val="0"/>
                    </a:spcAft>
                    <a:buClr>
                      <a:srgbClr val="557EB9"/>
                    </a:buClr>
                    <a:buSzPct val="90000"/>
                    <a:buFontTx/>
                    <a:buNone/>
                    <a:tabLst/>
                    <a:defRPr/>
                  </a:pPr>
                  <a:r>
                    <a:rPr kumimoji="0" lang="en-US" sz="1400" b="0" i="0" u="none" strike="noStrike" kern="0" cap="none" normalizeH="0" noProof="0" dirty="0" smtClean="0">
                      <a:ln>
                        <a:noFill/>
                      </a:ln>
                      <a:gradFill>
                        <a:gsLst>
                          <a:gs pos="100000">
                            <a:schemeClr val="tx1">
                              <a:lumMod val="75000"/>
                              <a:lumOff val="25000"/>
                            </a:schemeClr>
                          </a:gs>
                          <a:gs pos="1000">
                            <a:schemeClr val="tx1">
                              <a:lumMod val="75000"/>
                              <a:lumOff val="25000"/>
                            </a:schemeClr>
                          </a:gs>
                        </a:gsLst>
                        <a:lin ang="5400000" scaled="0"/>
                      </a:gradFill>
                      <a:effectLst/>
                      <a:uLnTx/>
                      <a:uFillTx/>
                    </a:rPr>
                    <a:t>Year-over-Year Comparison</a:t>
                  </a:r>
                  <a:endParaRPr kumimoji="0" lang="en-US" sz="1400" b="0" i="0" u="none" strike="noStrike" kern="0" cap="none" normalizeH="0" baseline="30000" noProof="0" dirty="0">
                    <a:ln>
                      <a:noFill/>
                    </a:ln>
                    <a:gradFill>
                      <a:gsLst>
                        <a:gs pos="100000">
                          <a:schemeClr val="tx1">
                            <a:lumMod val="75000"/>
                            <a:lumOff val="25000"/>
                          </a:schemeClr>
                        </a:gs>
                        <a:gs pos="1000">
                          <a:schemeClr val="tx1">
                            <a:lumMod val="75000"/>
                            <a:lumOff val="25000"/>
                          </a:schemeClr>
                        </a:gs>
                      </a:gsLst>
                      <a:lin ang="5400000" scaled="0"/>
                    </a:gradFill>
                    <a:effectLst/>
                    <a:uLnTx/>
                    <a:uFillTx/>
                  </a:endParaRPr>
                </a:p>
              </p:txBody>
            </p:sp>
          </p:grpSp>
          <p:sp>
            <p:nvSpPr>
              <p:cNvPr id="21" name="TextBox 20"/>
              <p:cNvSpPr txBox="1"/>
              <p:nvPr/>
            </p:nvSpPr>
            <p:spPr>
              <a:xfrm>
                <a:off x="1486246" y="6385108"/>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+9%</a:t>
                </a:r>
                <a:endParaRPr lang="en-US" sz="1000" dirty="0">
                  <a:gradFill>
                    <a:gsLst>
                      <a:gs pos="0">
                        <a:schemeClr val="tx2"/>
                      </a:gs>
                      <a:gs pos="100000">
                        <a:schemeClr val="tx2"/>
                      </a:gs>
                    </a:gsLst>
                    <a:lin ang="5400000" scaled="0"/>
                  </a:gradFill>
                  <a:latin typeface="Segoe UI Semibold" pitchFamily="34" charset="0"/>
                </a:endParaRPr>
              </a:p>
            </p:txBody>
          </p:sp>
          <p:sp>
            <p:nvSpPr>
              <p:cNvPr id="22" name="TextBox 21"/>
              <p:cNvSpPr txBox="1"/>
              <p:nvPr/>
            </p:nvSpPr>
            <p:spPr>
              <a:xfrm>
                <a:off x="2366701" y="6385108"/>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+2%</a:t>
                </a:r>
                <a:endParaRPr lang="en-US" sz="1000" dirty="0">
                  <a:gradFill>
                    <a:gsLst>
                      <a:gs pos="0">
                        <a:schemeClr val="tx2"/>
                      </a:gs>
                      <a:gs pos="100000">
                        <a:schemeClr val="tx2"/>
                      </a:gs>
                    </a:gsLst>
                    <a:lin ang="5400000" scaled="0"/>
                  </a:gradFill>
                  <a:latin typeface="Segoe UI Semibold" pitchFamily="34" charset="0"/>
                </a:endParaRPr>
              </a:p>
            </p:txBody>
          </p:sp>
          <p:sp>
            <p:nvSpPr>
              <p:cNvPr id="23" name="TextBox 22"/>
              <p:cNvSpPr txBox="1"/>
              <p:nvPr/>
            </p:nvSpPr>
            <p:spPr>
              <a:xfrm>
                <a:off x="3266417" y="6385108"/>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+29%</a:t>
                </a:r>
                <a:endParaRPr lang="en-US" sz="1000" dirty="0">
                  <a:gradFill>
                    <a:gsLst>
                      <a:gs pos="0">
                        <a:schemeClr val="tx2"/>
                      </a:gs>
                      <a:gs pos="100000">
                        <a:schemeClr val="tx2"/>
                      </a:gs>
                    </a:gsLst>
                    <a:lin ang="5400000" scaled="0"/>
                  </a:gradFill>
                  <a:latin typeface="Segoe UI Semibold" pitchFamily="34" charset="0"/>
                </a:endParaRPr>
              </a:p>
            </p:txBody>
          </p:sp>
          <p:sp>
            <p:nvSpPr>
              <p:cNvPr id="24" name="TextBox 23"/>
              <p:cNvSpPr txBox="1"/>
              <p:nvPr/>
            </p:nvSpPr>
            <p:spPr>
              <a:xfrm>
                <a:off x="4180088" y="7543421"/>
                <a:ext cx="385155"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0%</a:t>
                </a:r>
                <a:endParaRPr lang="en-US" sz="1000" dirty="0">
                  <a:gradFill>
                    <a:gsLst>
                      <a:gs pos="0">
                        <a:schemeClr val="tx2"/>
                      </a:gs>
                      <a:gs pos="100000">
                        <a:schemeClr val="tx2"/>
                      </a:gs>
                    </a:gsLst>
                    <a:lin ang="5400000" scaled="0"/>
                  </a:gradFill>
                  <a:latin typeface="Segoe UI Semibold" pitchFamily="34" charset="0"/>
                </a:endParaRPr>
              </a:p>
            </p:txBody>
          </p:sp>
          <p:sp>
            <p:nvSpPr>
              <p:cNvPr id="25" name="TextBox 24"/>
              <p:cNvSpPr txBox="1"/>
              <p:nvPr/>
            </p:nvSpPr>
            <p:spPr>
              <a:xfrm>
                <a:off x="4996873" y="7113288"/>
                <a:ext cx="553133" cy="153888"/>
              </a:xfrm>
              <a:prstGeom prst="rect">
                <a:avLst/>
              </a:prstGeom>
              <a:noFill/>
            </p:spPr>
            <p:txBody>
              <a:bodyPr wrap="square" lIns="0" tIns="0" rIns="0" bIns="0" rtlCol="0">
                <a:spAutoFit/>
              </a:bodyPr>
              <a:lstStyle/>
              <a:p>
                <a:pPr algn="ctr"/>
                <a:r>
                  <a:rPr lang="en-US" sz="1000" dirty="0" smtClean="0">
                    <a:gradFill>
                      <a:gsLst>
                        <a:gs pos="0">
                          <a:schemeClr val="tx2"/>
                        </a:gs>
                        <a:gs pos="100000">
                          <a:schemeClr val="tx2"/>
                        </a:gs>
                      </a:gsLst>
                      <a:lin ang="5400000" scaled="0"/>
                    </a:gradFill>
                    <a:latin typeface="Segoe UI Semibold" pitchFamily="34" charset="0"/>
                  </a:rPr>
                  <a:t>+31%</a:t>
                </a:r>
                <a:endParaRPr lang="en-US" sz="1000" dirty="0">
                  <a:gradFill>
                    <a:gsLst>
                      <a:gs pos="0">
                        <a:schemeClr val="tx2"/>
                      </a:gs>
                      <a:gs pos="100000">
                        <a:schemeClr val="tx2"/>
                      </a:gs>
                    </a:gsLst>
                    <a:lin ang="5400000" scaled="0"/>
                  </a:gradFill>
                  <a:latin typeface="Segoe UI Semibold" pitchFamily="34" charset="0"/>
                </a:endParaRPr>
              </a:p>
            </p:txBody>
          </p:sp>
        </p:grpSp>
        <p:sp>
          <p:nvSpPr>
            <p:cNvPr id="28" name="TextBox 27"/>
            <p:cNvSpPr txBox="1"/>
            <p:nvPr/>
          </p:nvSpPr>
          <p:spPr>
            <a:xfrm>
              <a:off x="1589900" y="5620239"/>
              <a:ext cx="4413401" cy="258957"/>
            </a:xfrm>
            <a:prstGeom prst="rect">
              <a:avLst/>
            </a:prstGeom>
            <a:noFill/>
          </p:spPr>
          <p:txBody>
            <a:bodyPr wrap="none" lIns="0" tIns="0" rIns="0" bIns="0" rtlCol="0">
              <a:noAutofit/>
            </a:bodyPr>
            <a:lstStyle/>
            <a:p>
              <a:pPr algn="r"/>
              <a:r>
                <a:rPr lang="en-US" sz="800" dirty="0" smtClean="0">
                  <a:gradFill>
                    <a:gsLst>
                      <a:gs pos="100000">
                        <a:schemeClr val="tx1">
                          <a:lumMod val="75000"/>
                          <a:lumOff val="25000"/>
                        </a:schemeClr>
                      </a:gs>
                      <a:gs pos="1000">
                        <a:schemeClr val="tx1">
                          <a:lumMod val="75000"/>
                          <a:lumOff val="25000"/>
                        </a:schemeClr>
                      </a:gs>
                    </a:gsLst>
                    <a:lin ang="5400000" scaled="0"/>
                  </a:gradFill>
                </a:rPr>
                <a:t>Source: </a:t>
              </a:r>
              <a:r>
                <a:rPr lang="en-US" sz="800" dirty="0" err="1">
                  <a:gradFill>
                    <a:gsLst>
                      <a:gs pos="100000">
                        <a:schemeClr val="tx1">
                          <a:lumMod val="75000"/>
                          <a:lumOff val="25000"/>
                        </a:schemeClr>
                      </a:gs>
                      <a:gs pos="1000">
                        <a:schemeClr val="tx1">
                          <a:lumMod val="75000"/>
                          <a:lumOff val="25000"/>
                        </a:schemeClr>
                      </a:gs>
                    </a:gsLst>
                    <a:lin ang="5400000" scaled="0"/>
                  </a:gradFill>
                </a:rPr>
                <a:t>c</a:t>
              </a:r>
              <a:r>
                <a:rPr lang="en-US" sz="800" dirty="0" err="1" smtClean="0">
                  <a:gradFill>
                    <a:gsLst>
                      <a:gs pos="100000">
                        <a:schemeClr val="tx1">
                          <a:lumMod val="75000"/>
                          <a:lumOff val="25000"/>
                        </a:schemeClr>
                      </a:gs>
                      <a:gs pos="1000">
                        <a:schemeClr val="tx1">
                          <a:lumMod val="75000"/>
                          <a:lumOff val="25000"/>
                        </a:schemeClr>
                      </a:gs>
                    </a:gsLst>
                    <a:lin ang="5400000" scaled="0"/>
                  </a:gradFill>
                </a:rPr>
                <a:t>omScore</a:t>
              </a:r>
              <a:r>
                <a:rPr lang="en-US" sz="800" dirty="0" smtClean="0">
                  <a:gradFill>
                    <a:gsLst>
                      <a:gs pos="100000">
                        <a:schemeClr val="tx1">
                          <a:lumMod val="75000"/>
                          <a:lumOff val="25000"/>
                        </a:schemeClr>
                      </a:gs>
                      <a:gs pos="1000">
                        <a:schemeClr val="tx1">
                          <a:lumMod val="75000"/>
                          <a:lumOff val="25000"/>
                        </a:schemeClr>
                      </a:gs>
                    </a:gsLst>
                    <a:lin ang="5400000" scaled="0"/>
                  </a:gradFill>
                </a:rPr>
                <a:t> 2011</a:t>
              </a:r>
              <a:endParaRPr lang="en-US" sz="800" dirty="0">
                <a:gradFill>
                  <a:gsLst>
                    <a:gs pos="100000">
                      <a:schemeClr val="tx1">
                        <a:lumMod val="75000"/>
                        <a:lumOff val="25000"/>
                      </a:schemeClr>
                    </a:gs>
                    <a:gs pos="1000">
                      <a:schemeClr val="tx1">
                        <a:lumMod val="75000"/>
                        <a:lumOff val="25000"/>
                      </a:schemeClr>
                    </a:gs>
                  </a:gsLst>
                  <a:lin ang="5400000" scaled="0"/>
                </a:gradFill>
              </a:endParaRPr>
            </a:p>
          </p:txBody>
        </p:sp>
      </p:grpSp>
    </p:spTree>
    <p:extLst>
      <p:ext uri="{BB962C8B-B14F-4D97-AF65-F5344CB8AC3E}">
        <p14:creationId xmlns:p14="http://schemas.microsoft.com/office/powerpoint/2010/main" val="19727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etro_Template_Light_16x9">
  <a:themeElements>
    <a:clrScheme name="Bing">
      <a:dk1>
        <a:srgbClr val="000000"/>
      </a:dk1>
      <a:lt1>
        <a:srgbClr val="FFFFFF"/>
      </a:lt1>
      <a:dk2>
        <a:srgbClr val="3F3F3F"/>
      </a:dk2>
      <a:lt2>
        <a:srgbClr val="F2F2F2"/>
      </a:lt2>
      <a:accent1>
        <a:srgbClr val="00AEEF"/>
      </a:accent1>
      <a:accent2>
        <a:srgbClr val="8CC600"/>
      </a:accent2>
      <a:accent3>
        <a:srgbClr val="FFA615"/>
      </a:accent3>
      <a:accent4>
        <a:srgbClr val="FF0097"/>
      </a:accent4>
      <a:accent5>
        <a:srgbClr val="0071BC"/>
      </a:accent5>
      <a:accent6>
        <a:srgbClr val="910091"/>
      </a:accent6>
      <a:hlink>
        <a:srgbClr val="0070C0"/>
      </a:hlink>
      <a:folHlink>
        <a:srgbClr val="0071BC"/>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A615"/>
        </a:solidFill>
        <a:ln>
          <a:noFill/>
          <a:headEnd type="none" w="med" len="med"/>
          <a:tailEnd type="none" w="med" len="med"/>
        </a:ln>
        <a:effectLst/>
      </a:spPr>
      <a:bodyPr rot="0" spcFirstLastPara="0" vertOverflow="overflow" horzOverflow="overflow" vert="horz" wrap="square" lIns="91440" tIns="91440" rIns="45720" bIns="91440" numCol="1" spcCol="0" rtlCol="0" fromWordArt="0" anchor="t" anchorCtr="0" forceAA="0" compatLnSpc="1">
        <a:prstTxWarp prst="textNoShape">
          <a:avLst/>
        </a:prstTxWarp>
        <a:noAutofit/>
      </a:bodyPr>
      <a:lstStyle>
        <a:defPPr defTabSz="914099" fontAlgn="base">
          <a:spcBef>
            <a:spcPct val="0"/>
          </a:spcBef>
          <a:spcAft>
            <a:spcPct val="0"/>
          </a:spcAft>
          <a:defRPr b="1" spc="-50" dirty="0">
            <a:solidFill>
              <a:schemeClr val="tx1">
                <a:alpha val="99000"/>
              </a:schemeClr>
            </a:soli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SA_Template">
    <a:dk1>
      <a:srgbClr val="000000"/>
    </a:dk1>
    <a:lt1>
      <a:sysClr val="window" lastClr="FFFFFF"/>
    </a:lt1>
    <a:dk2>
      <a:srgbClr val="333333"/>
    </a:dk2>
    <a:lt2>
      <a:srgbClr val="C7C8CA"/>
    </a:lt2>
    <a:accent1>
      <a:srgbClr val="FFFFFF"/>
    </a:accent1>
    <a:accent2>
      <a:srgbClr val="EF3A42"/>
    </a:accent2>
    <a:accent3>
      <a:srgbClr val="BE0F34"/>
    </a:accent3>
    <a:accent4>
      <a:srgbClr val="333333"/>
    </a:accent4>
    <a:accent5>
      <a:srgbClr val="C7C8CA"/>
    </a:accent5>
    <a:accent6>
      <a:srgbClr val="FFFFFF"/>
    </a:accent6>
    <a:hlink>
      <a:srgbClr val="0066CC"/>
    </a:hlink>
    <a:folHlink>
      <a:srgbClr val="EF3A4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ce515e99-4671-4213-970e-93b0d1569607">design edits based on LCA/Brand</Description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CAFEA1AFF6E0478B62EBE299AFC9A4" ma:contentTypeVersion="1" ma:contentTypeDescription="Create a new document." ma:contentTypeScope="" ma:versionID="46f4615281eda1c64f6b6d5b669f9a24">
  <xsd:schema xmlns:xsd="http://www.w3.org/2001/XMLSchema" xmlns:xs="http://www.w3.org/2001/XMLSchema" xmlns:p="http://schemas.microsoft.com/office/2006/metadata/properties" xmlns:ns2="ce515e99-4671-4213-970e-93b0d1569607" targetNamespace="http://schemas.microsoft.com/office/2006/metadata/properties" ma:root="true" ma:fieldsID="14bde5a497d76d277308b2a30d9e6e29" ns2:_="">
    <xsd:import namespace="ce515e99-4671-4213-970e-93b0d1569607"/>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15e99-4671-4213-970e-93b0d1569607"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office/2006/documentManagement/types"/>
    <ds:schemaRef ds:uri="ce515e99-4671-4213-970e-93b0d1569607"/>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B3EA4E45-81E8-4D5E-AB95-1DD187781C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15e99-4671-4213-970e-93b0d15696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7385</TotalTime>
  <Words>1685</Words>
  <Application>Microsoft Office PowerPoint</Application>
  <PresentationFormat>On-screen Show (4:3)</PresentationFormat>
  <Paragraphs>534</Paragraphs>
  <Slides>38</Slides>
  <Notes>18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Metro_Template_Light_16x9</vt:lpstr>
      <vt:lpstr>PowerPoint Presentation</vt:lpstr>
      <vt:lpstr>PowerPoint Presentation</vt:lpstr>
      <vt:lpstr>Table of contents</vt:lpstr>
      <vt:lpstr>PowerPoint Presentation</vt:lpstr>
      <vt:lpstr>Reach potential customers  with the Yahoo! Bing Network</vt:lpstr>
      <vt:lpstr>A look at last year</vt:lpstr>
      <vt:lpstr>The 2012 forecast</vt:lpstr>
      <vt:lpstr>Planning  for 2012</vt:lpstr>
      <vt:lpstr>2012 peak dates</vt:lpstr>
      <vt:lpstr>PowerPoint Presentation</vt:lpstr>
      <vt:lpstr>Optimizing for the holiday season The five pillars</vt:lpstr>
      <vt:lpstr>Optimizing for the holiday season Keywords</vt:lpstr>
      <vt:lpstr>Optimizing for the holiday season Match types</vt:lpstr>
      <vt:lpstr>Optimizing for the holiday season Positioning</vt:lpstr>
      <vt:lpstr>Optimizing for the holiday season Negative Keyword</vt:lpstr>
      <vt:lpstr>Optimizing for the holiday season Ad copy</vt:lpstr>
      <vt:lpstr>Optimizing for the holiday season Targeting</vt:lpstr>
      <vt:lpstr>Optimizing for the holiday season Targeting</vt:lpstr>
      <vt:lpstr>Optimizing for the holiday season Budgeting</vt:lpstr>
      <vt:lpstr>Optimizing for the holiday season Reporting</vt:lpstr>
      <vt:lpstr>PowerPoint Presentation</vt:lpstr>
      <vt:lpstr>Optimizing for the holiday season Content ads</vt:lpstr>
      <vt:lpstr>Optimizing for the holiday season Mobile ads</vt:lpstr>
      <vt:lpstr>PowerPoint Presentation</vt:lpstr>
      <vt:lpstr>Helpful tools Generating keywords in Bing Ads</vt:lpstr>
      <vt:lpstr>Helpful tools Bing Ads Intelligence – Generating keywords</vt:lpstr>
      <vt:lpstr>PowerPoint Presentation</vt:lpstr>
      <vt:lpstr>New Bing Ads features</vt:lpstr>
      <vt:lpstr>New Bing Ads features Import CampaignsBeta</vt:lpstr>
      <vt:lpstr>New Bing Ads features Location Extensions</vt:lpstr>
      <vt:lpstr>New Bing Ads features Broad Match Modifier</vt:lpstr>
      <vt:lpstr>New Bing Ads features Sitelink extensions</vt:lpstr>
      <vt:lpstr>PowerPoint Presentation</vt:lpstr>
      <vt:lpstr>Optimizing for the holiday season Summary</vt:lpstr>
      <vt:lpstr>Tools and resources</vt:lpstr>
      <vt:lpstr>PowerPoint Presentation</vt:lpstr>
      <vt:lpstr>PowerPoint Presentation</vt:lpstr>
      <vt:lpstr>PowerPoint Presentation</vt:lpstr>
    </vt:vector>
  </TitlesOfParts>
  <Manager>&lt;Content Manager Name Here&gt;</Manager>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Yahoo Template</dc:title>
  <dc:subject>&lt;Event Name Here&gt;</dc:subject>
  <dc:creator>Saku Uchikawa</dc:creator>
  <cp:keywords>&lt;Any Related Keywords&gt;</cp:keywords>
  <dc:description>Template: Jordan Cayabyab, Artitudes Design
Formatting: Jordan Cayabyab, Artitudes Design
Event Date: 
Event Location: 
Audience Type:</dc:description>
  <cp:lastModifiedBy>Lauren Taft-McPhee</cp:lastModifiedBy>
  <cp:revision>538</cp:revision>
  <dcterms:created xsi:type="dcterms:W3CDTF">2011-10-29T00:31:27Z</dcterms:created>
  <dcterms:modified xsi:type="dcterms:W3CDTF">2012-10-16T21:39:18Z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0x010100D3CAFEA1AFF6E0478B62EBE299AFC9A4</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